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80" r:id="rId12"/>
    <p:sldId id="281"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2" r:id="rId28"/>
    <p:sldId id="283" r:id="rId29"/>
    <p:sldId id="284" r:id="rId30"/>
    <p:sldId id="285" r:id="rId31"/>
    <p:sldId id="286" r:id="rId32"/>
    <p:sldId id="287" r:id="rId33"/>
    <p:sldId id="288" r:id="rId34"/>
    <p:sldId id="289" r:id="rId35"/>
    <p:sldId id="290" r:id="rId36"/>
    <p:sldId id="293"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6CAE-C4B2-4282-92E2-77EE328EB4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8DF0514-9F68-426B-A4DA-FD1F0C1037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96E2C5-20D0-4621-B883-1302132A3DBD}"/>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C0E0BD97-D47D-40C2-9AE8-7A2849CB91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992FD-74B5-45D1-B63B-A713F803FF16}"/>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811298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B15C-70AD-48AC-8F52-CB23035C93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871218-D9E9-4253-80B8-D77E248162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8C61AB-1FBE-452E-A182-F907B354669F}"/>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839FA5E7-48E1-4125-9D6D-48D28B92BD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390BA3-6A62-4222-9A08-65C37D936FAE}"/>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368257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528DB-752F-429A-9947-5A887AD704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BBCD84-73B3-42D5-B6BF-3785DB28CA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D0C8C-BC3E-4BF1-A13A-4119896524F4}"/>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8799144F-DDED-4ADC-9BD1-D5673F1A8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11EB5E-76B8-4CE7-9C6B-F5028ADDDF29}"/>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114407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E4D4-D128-4FA4-835F-A36E774AE6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08728A-A4BD-47D8-857E-9EF501C91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C52D3-9908-4D48-82DB-D9294B1BB8E4}"/>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CE87F186-6025-4940-945B-2734414DE3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215796-2253-4B87-A0F2-BB1969BE11CA}"/>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346056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50FA-3FBB-42A4-ACA7-946E047E2A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07A690-4130-49B2-BB81-99C1E9FA6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970E7-7C14-469A-887B-42A71C3C6686}"/>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3F7664CF-FDF9-41BC-B510-4D0771AEC7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F7ED6-21DE-4DAA-A3E6-0580526543C7}"/>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2885669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0A5F-9167-4F5D-B0E5-4AC048F1D7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19138E-B95B-4008-AB3E-5F8EE8879F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648503-1E7B-4E52-864F-E174854393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C1FB87-E5D0-4629-92B6-5413DA6EAFD6}"/>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6" name="Footer Placeholder 5">
            <a:extLst>
              <a:ext uri="{FF2B5EF4-FFF2-40B4-BE49-F238E27FC236}">
                <a16:creationId xmlns:a16="http://schemas.microsoft.com/office/drawing/2014/main" id="{C63E0C98-99E3-421C-83F3-013F8B83F7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00E29-DCF6-4D7C-B24C-286112AA8142}"/>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127263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D3BBB-1002-4B17-94CE-76BEBEF2C85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B91392-196C-4A96-8445-B99A2C736E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507B5-D386-4C37-9A4A-620D287A49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3B7861C-798A-46BB-BF00-1900D3541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5617B-E4E4-4C54-B4EF-5741083896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9644576-3471-46EB-B26A-A341B20AB962}"/>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8" name="Footer Placeholder 7">
            <a:extLst>
              <a:ext uri="{FF2B5EF4-FFF2-40B4-BE49-F238E27FC236}">
                <a16:creationId xmlns:a16="http://schemas.microsoft.com/office/drawing/2014/main" id="{C33CE78A-9FEA-47BC-A006-0415CCBBB95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892E0CE-D51B-4C5A-8C47-C0BE91EC160B}"/>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4869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E7F37-9EF9-443C-A780-E8A68A8AF6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D49D82-49A5-41E6-B2D0-8240DBD7301F}"/>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4" name="Footer Placeholder 3">
            <a:extLst>
              <a:ext uri="{FF2B5EF4-FFF2-40B4-BE49-F238E27FC236}">
                <a16:creationId xmlns:a16="http://schemas.microsoft.com/office/drawing/2014/main" id="{76EE4F36-A2EE-4764-82CB-EDB5FB98A9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AC39CF-6F82-4DAF-A6C8-AF303AB77114}"/>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77923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B681A-C362-4EF1-B5BD-379F8E7A0AAF}"/>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3" name="Footer Placeholder 2">
            <a:extLst>
              <a:ext uri="{FF2B5EF4-FFF2-40B4-BE49-F238E27FC236}">
                <a16:creationId xmlns:a16="http://schemas.microsoft.com/office/drawing/2014/main" id="{EC77719C-1196-409C-BB34-FC891F7379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0A0485-7A20-49FC-9CE2-FEC94C303C62}"/>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1173628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A3C9-17DD-4C02-BD37-7707D64C9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2BBDA6-38A9-4297-B421-6DBDE7D5DF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0C659B-5F7B-4784-892F-6F292F0D8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E10E0-FE8A-4A37-84A4-90F87765734F}"/>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6" name="Footer Placeholder 5">
            <a:extLst>
              <a:ext uri="{FF2B5EF4-FFF2-40B4-BE49-F238E27FC236}">
                <a16:creationId xmlns:a16="http://schemas.microsoft.com/office/drawing/2014/main" id="{00D215C8-9A45-4954-A57B-E1908B4614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57E5AE-FF21-4ECB-BD22-31FE9A63ABE4}"/>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426906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9FB3-AF5A-4EC7-9B13-8D2404BD17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D634E3-A31E-48D2-B848-8AE7DED93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43BF4E-09FB-4EAA-B77D-62FDF66E3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96AE0-DF83-4C82-AB1E-2F278BF06778}"/>
              </a:ext>
            </a:extLst>
          </p:cNvPr>
          <p:cNvSpPr>
            <a:spLocks noGrp="1"/>
          </p:cNvSpPr>
          <p:nvPr>
            <p:ph type="dt" sz="half" idx="10"/>
          </p:nvPr>
        </p:nvSpPr>
        <p:spPr/>
        <p:txBody>
          <a:bodyPr/>
          <a:lstStyle/>
          <a:p>
            <a:fld id="{780194C3-0995-441C-9DDA-058C014763B6}" type="datetimeFigureOut">
              <a:rPr lang="en-GB" smtClean="0"/>
              <a:t>27/10/2022</a:t>
            </a:fld>
            <a:endParaRPr lang="en-GB"/>
          </a:p>
        </p:txBody>
      </p:sp>
      <p:sp>
        <p:nvSpPr>
          <p:cNvPr id="6" name="Footer Placeholder 5">
            <a:extLst>
              <a:ext uri="{FF2B5EF4-FFF2-40B4-BE49-F238E27FC236}">
                <a16:creationId xmlns:a16="http://schemas.microsoft.com/office/drawing/2014/main" id="{389E5AC1-F284-4396-8860-2D8AD68940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3ECAE6-0CDC-4555-9626-BA5AADC20FC3}"/>
              </a:ext>
            </a:extLst>
          </p:cNvPr>
          <p:cNvSpPr>
            <a:spLocks noGrp="1"/>
          </p:cNvSpPr>
          <p:nvPr>
            <p:ph type="sldNum" sz="quarter" idx="12"/>
          </p:nvPr>
        </p:nvSpPr>
        <p:spPr/>
        <p:txBody>
          <a:bodyPr/>
          <a:lstStyle/>
          <a:p>
            <a:fld id="{2649B57F-FE5F-4198-9961-CF27DB4C2513}" type="slidenum">
              <a:rPr lang="en-GB" smtClean="0"/>
              <a:t>‹#›</a:t>
            </a:fld>
            <a:endParaRPr lang="en-GB"/>
          </a:p>
        </p:txBody>
      </p:sp>
    </p:spTree>
    <p:extLst>
      <p:ext uri="{BB962C8B-B14F-4D97-AF65-F5344CB8AC3E}">
        <p14:creationId xmlns:p14="http://schemas.microsoft.com/office/powerpoint/2010/main" val="194289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683A4F-2F5A-47C0-99DA-D6580BCB5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DCD0AD-0105-43D9-9232-C346D5E8A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7ADB3-9ED9-4110-9C6B-77BBD80C55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194C3-0995-441C-9DDA-058C014763B6}" type="datetimeFigureOut">
              <a:rPr lang="en-GB" smtClean="0"/>
              <a:t>27/10/2022</a:t>
            </a:fld>
            <a:endParaRPr lang="en-GB"/>
          </a:p>
        </p:txBody>
      </p:sp>
      <p:sp>
        <p:nvSpPr>
          <p:cNvPr id="5" name="Footer Placeholder 4">
            <a:extLst>
              <a:ext uri="{FF2B5EF4-FFF2-40B4-BE49-F238E27FC236}">
                <a16:creationId xmlns:a16="http://schemas.microsoft.com/office/drawing/2014/main" id="{72EC785E-D8A5-4C51-ACE6-6C55083EF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55243C-AE25-4C19-891D-98D040716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9B57F-FE5F-4198-9961-CF27DB4C2513}" type="slidenum">
              <a:rPr lang="en-GB" smtClean="0"/>
              <a:t>‹#›</a:t>
            </a:fld>
            <a:endParaRPr lang="en-GB"/>
          </a:p>
        </p:txBody>
      </p:sp>
    </p:spTree>
    <p:extLst>
      <p:ext uri="{BB962C8B-B14F-4D97-AF65-F5344CB8AC3E}">
        <p14:creationId xmlns:p14="http://schemas.microsoft.com/office/powerpoint/2010/main" val="1080586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s://www.facebook.com/hashtag/smokingfreecampus?__eep__=6&amp;__tn__=*NK*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quot;A word can make the world better”&#10;&#10;">
            <a:extLst>
              <a:ext uri="{FF2B5EF4-FFF2-40B4-BE49-F238E27FC236}">
                <a16:creationId xmlns:a16="http://schemas.microsoft.com/office/drawing/2014/main" id="{AE63C5F5-05FB-4969-BC3E-AC725E20F70A}"/>
              </a:ext>
            </a:extLst>
          </p:cNvPr>
          <p:cNvPicPr>
            <a:picLocks noChangeAspect="1"/>
          </p:cNvPicPr>
          <p:nvPr/>
        </p:nvPicPr>
        <p:blipFill>
          <a:blip r:embed="rId2">
            <a:extLst>
              <a:ext uri="{BEBA8EAE-BF5A-486C-A8C5-ECC9F3942E4B}">
                <a14:imgProps xmlns:a14="http://schemas.microsoft.com/office/drawing/2010/main">
                  <a14:imgLayer r:embed="rId3">
                    <a14:imgEffect>
                      <a14:artisticBlur radius="18"/>
                    </a14:imgEffect>
                  </a14:imgLayer>
                </a14:imgProps>
              </a:ext>
              <a:ext uri="{28A0092B-C50C-407E-A947-70E740481C1C}">
                <a14:useLocalDpi xmlns:a14="http://schemas.microsoft.com/office/drawing/2010/main" val="0"/>
              </a:ext>
            </a:extLst>
          </a:blip>
          <a:stretch>
            <a:fillRect/>
          </a:stretch>
        </p:blipFill>
        <p:spPr>
          <a:xfrm>
            <a:off x="0" y="-95357"/>
            <a:ext cx="12192000" cy="6858000"/>
          </a:xfrm>
          <a:prstGeom prst="rect">
            <a:avLst/>
          </a:prstGeom>
          <a:blipFill>
            <a:blip r:embed="rId4"/>
            <a:tile tx="0" ty="0" sx="100000" sy="100000" flip="none" algn="tl"/>
          </a:blipFill>
        </p:spPr>
      </p:pic>
      <p:sp>
        <p:nvSpPr>
          <p:cNvPr id="2" name="Title 1">
            <a:extLst>
              <a:ext uri="{FF2B5EF4-FFF2-40B4-BE49-F238E27FC236}">
                <a16:creationId xmlns:a16="http://schemas.microsoft.com/office/drawing/2014/main" id="{B3B0ED08-8BC5-47EA-8BD4-83B82C83D68A}"/>
              </a:ext>
            </a:extLst>
          </p:cNvPr>
          <p:cNvSpPr>
            <a:spLocks noGrp="1"/>
          </p:cNvSpPr>
          <p:nvPr>
            <p:ph type="ctrTitle"/>
          </p:nvPr>
        </p:nvSpPr>
        <p:spPr>
          <a:xfrm>
            <a:off x="1772637" y="1577904"/>
            <a:ext cx="8646726" cy="1921258"/>
          </a:xfrm>
        </p:spPr>
        <p:txBody>
          <a:bodyPr>
            <a:normAutofit fontScale="90000"/>
          </a:bodyPr>
          <a:lstStyle/>
          <a:p>
            <a:r>
              <a:rPr lang="en-GB" sz="4900" dirty="0">
                <a:latin typeface="+mn-lt"/>
                <a:cs typeface="Arial" panose="020B0604020202020204" pitchFamily="34" charset="0"/>
              </a:rPr>
              <a:t>RAWALIAN COMMUNITY AWARENESS PROGRAM</a:t>
            </a:r>
            <a:br>
              <a:rPr lang="en-GB" sz="4800" dirty="0">
                <a:latin typeface="+mn-lt"/>
                <a:cs typeface="Arial" panose="020B0604020202020204" pitchFamily="34" charset="0"/>
              </a:rPr>
            </a:br>
            <a:br>
              <a:rPr lang="en-GB" sz="4800" dirty="0">
                <a:latin typeface="+mn-lt"/>
                <a:cs typeface="Arial" panose="020B0604020202020204" pitchFamily="34" charset="0"/>
              </a:rPr>
            </a:br>
            <a:r>
              <a:rPr lang="en-US" altLang="en-US" sz="4800" u="none" baseline="0" dirty="0">
                <a:sym typeface="Calibri" pitchFamily="34" charset="0"/>
              </a:rPr>
              <a:t>"A word can make the world better”</a:t>
            </a:r>
            <a:br>
              <a:rPr lang="en-US" altLang="en-US" sz="4800" u="none" baseline="0" dirty="0">
                <a:sym typeface="Calibri" pitchFamily="34" charset="0"/>
              </a:rPr>
            </a:br>
            <a:endParaRPr lang="en-GB" sz="4800" dirty="0">
              <a:latin typeface="+mn-lt"/>
              <a:cs typeface="Arial" panose="020B0604020202020204" pitchFamily="34" charset="0"/>
            </a:endParaRPr>
          </a:p>
        </p:txBody>
      </p:sp>
      <p:sp>
        <p:nvSpPr>
          <p:cNvPr id="3" name="Subtitle 2">
            <a:extLst>
              <a:ext uri="{FF2B5EF4-FFF2-40B4-BE49-F238E27FC236}">
                <a16:creationId xmlns:a16="http://schemas.microsoft.com/office/drawing/2014/main" id="{41BD2F17-7F32-45A3-9C80-3F25E56FD127}"/>
              </a:ext>
            </a:extLst>
          </p:cNvPr>
          <p:cNvSpPr>
            <a:spLocks noGrp="1"/>
          </p:cNvSpPr>
          <p:nvPr>
            <p:ph type="subTitle" idx="1"/>
          </p:nvPr>
        </p:nvSpPr>
        <p:spPr>
          <a:xfrm>
            <a:off x="1304392" y="3333643"/>
            <a:ext cx="9144000" cy="1655762"/>
          </a:xfrm>
        </p:spPr>
        <p:txBody>
          <a:bodyPr>
            <a:normAutofit/>
          </a:bodyPr>
          <a:lstStyle/>
          <a:p>
            <a:r>
              <a:rPr lang="en-GB" sz="4000" dirty="0"/>
              <a:t>A REVIEW</a:t>
            </a:r>
          </a:p>
        </p:txBody>
      </p:sp>
      <p:pic>
        <p:nvPicPr>
          <p:cNvPr id="11" name="Picture 10">
            <a:extLst>
              <a:ext uri="{FF2B5EF4-FFF2-40B4-BE49-F238E27FC236}">
                <a16:creationId xmlns:a16="http://schemas.microsoft.com/office/drawing/2014/main" id="{18D2A120-F68B-4346-AAE3-EE593DEF3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964" y="-999557"/>
            <a:ext cx="4078428" cy="4078428"/>
          </a:xfrm>
          <a:prstGeom prst="rect">
            <a:avLst/>
          </a:prstGeom>
        </p:spPr>
      </p:pic>
      <p:pic>
        <p:nvPicPr>
          <p:cNvPr id="13" name="Picture 12">
            <a:extLst>
              <a:ext uri="{FF2B5EF4-FFF2-40B4-BE49-F238E27FC236}">
                <a16:creationId xmlns:a16="http://schemas.microsoft.com/office/drawing/2014/main" id="{FD07A322-6B6B-4F12-81C4-5D90D9CCE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324" y="-34460"/>
            <a:ext cx="2148234" cy="2148234"/>
          </a:xfrm>
          <a:prstGeom prst="rect">
            <a:avLst/>
          </a:prstGeom>
        </p:spPr>
      </p:pic>
    </p:spTree>
    <p:extLst>
      <p:ext uri="{BB962C8B-B14F-4D97-AF65-F5344CB8AC3E}">
        <p14:creationId xmlns:p14="http://schemas.microsoft.com/office/powerpoint/2010/main" val="159663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600325" y="979754"/>
            <a:ext cx="7343779" cy="523220"/>
          </a:xfrm>
          <a:prstGeom prst="rect">
            <a:avLst/>
          </a:prstGeom>
          <a:noFill/>
        </p:spPr>
        <p:txBody>
          <a:bodyPr wrap="square">
            <a:spAutoFit/>
          </a:bodyPr>
          <a:lstStyle/>
          <a:p>
            <a:r>
              <a:rPr lang="en-GB" sz="2800" b="1" dirty="0">
                <a:solidFill>
                  <a:srgbClr val="002060"/>
                </a:solidFill>
                <a:latin typeface="+mj-lt"/>
              </a:rPr>
              <a:t>SAFE MOTHERHOOD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320799" y="2085295"/>
            <a:ext cx="4434114" cy="3139321"/>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r>
              <a:rPr lang="en-GB" i="0" dirty="0">
                <a:solidFill>
                  <a:srgbClr val="202124"/>
                </a:solidFill>
                <a:effectLst/>
                <a:latin typeface="+mj-lt"/>
              </a:rPr>
              <a:t>To ensuring all women receive the care they need to be safe and healthy throughout pregnancy and childbirth.</a:t>
            </a:r>
            <a:endParaRPr lang="en-GB" i="0" dirty="0">
              <a:solidFill>
                <a:srgbClr val="002060"/>
              </a:solidFill>
              <a:effectLst/>
              <a:latin typeface="+mj-lt"/>
            </a:endParaRPr>
          </a:p>
          <a:p>
            <a:r>
              <a:rPr lang="en-GB" b="0" i="0" dirty="0">
                <a:solidFill>
                  <a:srgbClr val="202124"/>
                </a:solidFill>
                <a:effectLst/>
                <a:latin typeface="+mj-lt"/>
              </a:rPr>
              <a:t> to reduce maternal and neonatal morbidity and mortality and to improve the maternal and neonatal health through preventive and promotive activities as well as by addressing avoidable factors that cause death during pregnancy, childbirth and postpartum period.</a:t>
            </a:r>
            <a:endParaRPr lang="en-GB" b="1" i="0" dirty="0">
              <a:solidFill>
                <a:srgbClr val="002060"/>
              </a:solidFill>
              <a:effectLst/>
              <a:latin typeface="+mj-lt"/>
            </a:endParaRPr>
          </a:p>
        </p:txBody>
      </p:sp>
      <p:pic>
        <p:nvPicPr>
          <p:cNvPr id="4" name="Picture 3">
            <a:extLst>
              <a:ext uri="{FF2B5EF4-FFF2-40B4-BE49-F238E27FC236}">
                <a16:creationId xmlns:a16="http://schemas.microsoft.com/office/drawing/2014/main" id="{7ACB034E-3E30-4739-841D-B07D39266782}"/>
              </a:ext>
            </a:extLst>
          </p:cNvPr>
          <p:cNvPicPr>
            <a:picLocks noChangeAspect="1"/>
          </p:cNvPicPr>
          <p:nvPr/>
        </p:nvPicPr>
        <p:blipFill rotWithShape="1">
          <a:blip r:embed="rId4">
            <a:extLst>
              <a:ext uri="{28A0092B-C50C-407E-A947-70E740481C1C}">
                <a14:useLocalDpi xmlns:a14="http://schemas.microsoft.com/office/drawing/2010/main" val="0"/>
              </a:ext>
            </a:extLst>
          </a:blip>
          <a:srcRect l="9028" t="14286" r="9722" b="3541"/>
          <a:stretch/>
        </p:blipFill>
        <p:spPr>
          <a:xfrm>
            <a:off x="6543676" y="1616426"/>
            <a:ext cx="4598987" cy="4651177"/>
          </a:xfrm>
          <a:prstGeom prst="rect">
            <a:avLst/>
          </a:prstGeom>
        </p:spPr>
      </p:pic>
    </p:spTree>
    <p:extLst>
      <p:ext uri="{BB962C8B-B14F-4D97-AF65-F5344CB8AC3E}">
        <p14:creationId xmlns:p14="http://schemas.microsoft.com/office/powerpoint/2010/main" val="221283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BREAST FEEDING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695469" y="2339200"/>
            <a:ext cx="4019532" cy="3539046"/>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r>
              <a:rPr lang="en-US" dirty="0">
                <a:solidFill>
                  <a:srgbClr val="000000"/>
                </a:solidFill>
                <a:uFill>
                  <a:solidFill>
                    <a:srgbClr val="000000"/>
                  </a:solidFill>
                </a:uFill>
                <a:latin typeface="+mj-lt"/>
                <a:ea typeface="Arial" panose="020B0604020202020204" pitchFamily="34" charset="0"/>
                <a:cs typeface="Arial" panose="020B0604020202020204" pitchFamily="34" charset="0"/>
              </a:rPr>
              <a:t>Capacity</a:t>
            </a:r>
            <a:r>
              <a:rPr lang="en-US" sz="1800" dirty="0">
                <a:solidFill>
                  <a:srgbClr val="000000"/>
                </a:solidFill>
                <a:uFill>
                  <a:solidFill>
                    <a:srgbClr val="000000"/>
                  </a:solidFill>
                </a:uFill>
                <a:latin typeface="+mj-lt"/>
                <a:ea typeface="Arial" panose="020B0604020202020204" pitchFamily="34" charset="0"/>
                <a:cs typeface="Arial" panose="020B0604020202020204" pitchFamily="34" charset="0"/>
              </a:rPr>
              <a:t> building session of team members by Dr. </a:t>
            </a:r>
            <a:r>
              <a:rPr lang="en-US" sz="1800" dirty="0" err="1">
                <a:solidFill>
                  <a:srgbClr val="000000"/>
                </a:solidFill>
                <a:uFill>
                  <a:solidFill>
                    <a:srgbClr val="000000"/>
                  </a:solidFill>
                </a:uFill>
                <a:latin typeface="+mj-lt"/>
                <a:ea typeface="Arial" panose="020B0604020202020204" pitchFamily="34" charset="0"/>
                <a:cs typeface="Arial" panose="020B0604020202020204" pitchFamily="34" charset="0"/>
              </a:rPr>
              <a:t>Hina</a:t>
            </a:r>
            <a:r>
              <a:rPr lang="en-US" sz="1800" dirty="0">
                <a:solidFill>
                  <a:srgbClr val="000000"/>
                </a:solidFill>
                <a:uFill>
                  <a:solidFill>
                    <a:srgbClr val="000000"/>
                  </a:solidFill>
                </a:uFill>
                <a:latin typeface="+mj-lt"/>
                <a:ea typeface="Arial" panose="020B0604020202020204" pitchFamily="34" charset="0"/>
                <a:cs typeface="Arial" panose="020B0604020202020204" pitchFamily="34" charset="0"/>
              </a:rPr>
              <a:t> (Gynecology department BBH), Dr. Sobia(DHQ ) and Dr. </a:t>
            </a:r>
            <a:r>
              <a:rPr lang="en-US" sz="1800" dirty="0" err="1">
                <a:solidFill>
                  <a:srgbClr val="000000"/>
                </a:solidFill>
                <a:uFill>
                  <a:solidFill>
                    <a:srgbClr val="000000"/>
                  </a:solidFill>
                </a:uFill>
                <a:latin typeface="+mj-lt"/>
                <a:ea typeface="Arial" panose="020B0604020202020204" pitchFamily="34" charset="0"/>
                <a:cs typeface="Arial" panose="020B0604020202020204" pitchFamily="34" charset="0"/>
              </a:rPr>
              <a:t>Madiha</a:t>
            </a:r>
            <a:r>
              <a:rPr lang="en-US" sz="1800" dirty="0">
                <a:solidFill>
                  <a:srgbClr val="000000"/>
                </a:solidFill>
                <a:uFill>
                  <a:solidFill>
                    <a:srgbClr val="000000"/>
                  </a:solidFill>
                </a:uFill>
                <a:latin typeface="+mj-lt"/>
                <a:ea typeface="Arial" panose="020B0604020202020204" pitchFamily="34" charset="0"/>
                <a:cs typeface="Arial" panose="020B0604020202020204" pitchFamily="34" charset="0"/>
              </a:rPr>
              <a:t> (HFH) Dr. Assad Shabbir (Pediatrics) </a:t>
            </a:r>
          </a:p>
          <a:p>
            <a:pPr marL="342900" indent="-342900" fontAlgn="base">
              <a:lnSpc>
                <a:spcPct val="108000"/>
              </a:lnSpc>
              <a:spcBef>
                <a:spcPts val="0"/>
              </a:spcBef>
              <a:spcAft>
                <a:spcPts val="210"/>
              </a:spcAft>
              <a:buClr>
                <a:srgbClr val="000000"/>
              </a:buClr>
              <a:buSzPts val="1100"/>
            </a:pPr>
            <a:r>
              <a:rPr lang="en-US" sz="1800" dirty="0">
                <a:solidFill>
                  <a:srgbClr val="000000"/>
                </a:solidFill>
                <a:uFill>
                  <a:solidFill>
                    <a:srgbClr val="000000"/>
                  </a:solidFill>
                </a:uFill>
                <a:latin typeface="+mj-lt"/>
                <a:ea typeface="Arial" panose="020B0604020202020204" pitchFamily="34" charset="0"/>
                <a:cs typeface="Arial" panose="020B0604020202020204" pitchFamily="34" charset="0"/>
              </a:rPr>
              <a:t>Awareness session conducted successfully at post neonatal wards and pediatrics wards of BBH, HFH and DHQ hospital Rawalpindi. </a:t>
            </a:r>
          </a:p>
          <a:p>
            <a:pPr marL="342900" indent="-342900" fontAlgn="base">
              <a:lnSpc>
                <a:spcPct val="108000"/>
              </a:lnSpc>
              <a:spcBef>
                <a:spcPts val="0"/>
              </a:spcBef>
              <a:spcAft>
                <a:spcPts val="670"/>
              </a:spcAft>
              <a:buClr>
                <a:srgbClr val="000000"/>
              </a:buClr>
              <a:buSzPts val="1100"/>
            </a:pPr>
            <a:r>
              <a:rPr lang="en-US" sz="1800" dirty="0">
                <a:solidFill>
                  <a:srgbClr val="000000"/>
                </a:solidFill>
                <a:uFill>
                  <a:solidFill>
                    <a:srgbClr val="000000"/>
                  </a:solidFill>
                </a:uFill>
                <a:latin typeface="+mj-lt"/>
                <a:ea typeface="Arial" panose="020B0604020202020204" pitchFamily="34" charset="0"/>
                <a:cs typeface="Arial" panose="020B0604020202020204" pitchFamily="34" charset="0"/>
              </a:rPr>
              <a:t>Video messages  </a:t>
            </a:r>
          </a:p>
        </p:txBody>
      </p:sp>
      <p:pic>
        <p:nvPicPr>
          <p:cNvPr id="8" name="Picture 7">
            <a:extLst>
              <a:ext uri="{FF2B5EF4-FFF2-40B4-BE49-F238E27FC236}">
                <a16:creationId xmlns:a16="http://schemas.microsoft.com/office/drawing/2014/main" id="{B8FADE30-958C-4B89-B96B-ED6346CD28C1}"/>
              </a:ext>
            </a:extLst>
          </p:cNvPr>
          <p:cNvPicPr/>
          <p:nvPr/>
        </p:nvPicPr>
        <p:blipFill>
          <a:blip r:embed="rId4"/>
          <a:stretch>
            <a:fillRect/>
          </a:stretch>
        </p:blipFill>
        <p:spPr>
          <a:xfrm>
            <a:off x="6749822" y="1703038"/>
            <a:ext cx="3821562" cy="2426275"/>
          </a:xfrm>
          <a:prstGeom prst="rect">
            <a:avLst/>
          </a:prstGeom>
        </p:spPr>
      </p:pic>
      <p:pic>
        <p:nvPicPr>
          <p:cNvPr id="10" name="Picture 9">
            <a:extLst>
              <a:ext uri="{FF2B5EF4-FFF2-40B4-BE49-F238E27FC236}">
                <a16:creationId xmlns:a16="http://schemas.microsoft.com/office/drawing/2014/main" id="{D5A20A70-05A3-4AED-B578-0A04322B0E1E}"/>
              </a:ext>
            </a:extLst>
          </p:cNvPr>
          <p:cNvPicPr/>
          <p:nvPr/>
        </p:nvPicPr>
        <p:blipFill>
          <a:blip r:embed="rId5"/>
          <a:stretch>
            <a:fillRect/>
          </a:stretch>
        </p:blipFill>
        <p:spPr>
          <a:xfrm>
            <a:off x="6761168" y="4129313"/>
            <a:ext cx="3821562" cy="2728687"/>
          </a:xfrm>
          <a:prstGeom prst="rect">
            <a:avLst/>
          </a:prstGeom>
        </p:spPr>
      </p:pic>
    </p:spTree>
    <p:extLst>
      <p:ext uri="{BB962C8B-B14F-4D97-AF65-F5344CB8AC3E}">
        <p14:creationId xmlns:p14="http://schemas.microsoft.com/office/powerpoint/2010/main" val="58648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BREAST FEEDING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423098" y="1731614"/>
            <a:ext cx="5338069" cy="5057025"/>
          </a:xfrm>
          <a:prstGeom prst="rect">
            <a:avLst/>
          </a:prstGeom>
          <a:noFill/>
        </p:spPr>
        <p:txBody>
          <a:bodyPr wrap="square">
            <a:spAutoFit/>
          </a:bodyPr>
          <a:lstStyle/>
          <a:p>
            <a:r>
              <a:rPr lang="en-GB" b="1" dirty="0">
                <a:solidFill>
                  <a:srgbClr val="002060"/>
                </a:solidFill>
                <a:latin typeface="+mj-lt"/>
              </a:rPr>
              <a:t>OBJECTIVES</a:t>
            </a:r>
          </a:p>
          <a:p>
            <a:pPr marR="0" lvl="0" fontAlgn="base">
              <a:lnSpc>
                <a:spcPct val="108000"/>
              </a:lnSpc>
              <a:spcBef>
                <a:spcPts val="0"/>
              </a:spcBef>
              <a:spcAft>
                <a:spcPts val="790"/>
              </a:spcAft>
              <a:buClr>
                <a:srgbClr val="000000"/>
              </a:buClr>
              <a:buSzPts val="1100"/>
            </a:pPr>
            <a:r>
              <a:rPr lang="en-US" sz="1800" u="none" strike="noStrike"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Discuss the importance and management of breastfeeding with pregnant women and their families. </a:t>
            </a:r>
          </a:p>
          <a:p>
            <a:pPr marR="0" lvl="0" fontAlgn="base">
              <a:lnSpc>
                <a:spcPct val="108000"/>
              </a:lnSpc>
              <a:spcBef>
                <a:spcPts val="0"/>
              </a:spcBef>
              <a:spcAft>
                <a:spcPts val="795"/>
              </a:spcAft>
              <a:buClr>
                <a:srgbClr val="000000"/>
              </a:buClr>
              <a:buSzPts val="1100"/>
            </a:pPr>
            <a:r>
              <a:rPr lang="en-US" sz="1800" u="none" strike="noStrike"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Facilitate immediate and uninterrupted skin-to-skin contact and support mothers to initiate breastfeeding as soon as possible after birth. </a:t>
            </a:r>
          </a:p>
          <a:p>
            <a:pPr marR="0" lvl="0" fontAlgn="base">
              <a:lnSpc>
                <a:spcPct val="108000"/>
              </a:lnSpc>
              <a:spcBef>
                <a:spcPts val="0"/>
              </a:spcBef>
              <a:spcAft>
                <a:spcPts val="790"/>
              </a:spcAft>
              <a:buClr>
                <a:srgbClr val="000000"/>
              </a:buClr>
              <a:buSzPts val="1100"/>
            </a:pPr>
            <a:r>
              <a:rPr lang="en-US" sz="1800" u="none" strike="noStrike"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Support mothers to initiate and maintain breastfeeding and manage common difficulties. </a:t>
            </a:r>
          </a:p>
          <a:p>
            <a:pPr marR="0" lvl="0" fontAlgn="base">
              <a:lnSpc>
                <a:spcPct val="108000"/>
              </a:lnSpc>
              <a:spcBef>
                <a:spcPts val="0"/>
              </a:spcBef>
              <a:spcAft>
                <a:spcPts val="790"/>
              </a:spcAft>
              <a:buClr>
                <a:srgbClr val="000000"/>
              </a:buClr>
              <a:buSzPts val="1100"/>
            </a:pPr>
            <a:r>
              <a:rPr lang="en-US" sz="1800" dirty="0">
                <a:solidFill>
                  <a:srgbClr val="000000"/>
                </a:solidFill>
                <a:effectLst/>
                <a:latin typeface="+mj-lt"/>
                <a:ea typeface="Calibri" panose="020F0502020204030204" pitchFamily="34" charset="0"/>
              </a:rPr>
              <a:t>Do not provide breastfed newborns any food or fluids other than breast milk, unless  medically indicated. </a:t>
            </a:r>
          </a:p>
          <a:p>
            <a:pPr marR="0" lvl="0" fontAlgn="base">
              <a:lnSpc>
                <a:spcPct val="108000"/>
              </a:lnSpc>
              <a:spcBef>
                <a:spcPts val="0"/>
              </a:spcBef>
              <a:spcAft>
                <a:spcPts val="795"/>
              </a:spcAft>
              <a:buClr>
                <a:srgbClr val="000000"/>
              </a:buClr>
              <a:buSzPts val="1100"/>
            </a:pPr>
            <a:r>
              <a:rPr lang="en-US" sz="1800" u="none" strike="noStrike"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Enable mothers and their infants to remain together and to practice rooming-in 24 hours a day. </a:t>
            </a:r>
          </a:p>
          <a:p>
            <a:pPr marR="0" lvl="0" fontAlgn="base">
              <a:lnSpc>
                <a:spcPct val="108000"/>
              </a:lnSpc>
              <a:spcBef>
                <a:spcPts val="0"/>
              </a:spcBef>
              <a:spcAft>
                <a:spcPts val="790"/>
              </a:spcAft>
              <a:buClr>
                <a:srgbClr val="000000"/>
              </a:buClr>
              <a:buSzPts val="1100"/>
            </a:pPr>
            <a:r>
              <a:rPr lang="en-US" sz="1800" u="none" strike="noStrike" dirty="0">
                <a:solidFill>
                  <a:srgbClr val="000000"/>
                </a:solidFill>
                <a:effectLst/>
                <a:uFill>
                  <a:solidFill>
                    <a:srgbClr val="000000"/>
                  </a:solidFill>
                </a:uFill>
                <a:latin typeface="+mj-lt"/>
                <a:ea typeface="Calibri" panose="020F0502020204030204" pitchFamily="34" charset="0"/>
                <a:cs typeface="Calibri" panose="020F0502020204030204" pitchFamily="34" charset="0"/>
              </a:rPr>
              <a:t>Support mothers to recognize and respond to their infants’ cues for feeding. Counsel mothers on the use and risks of feeding bottles, teats and pacifiers. </a:t>
            </a:r>
          </a:p>
        </p:txBody>
      </p:sp>
      <p:pic>
        <p:nvPicPr>
          <p:cNvPr id="11" name="Picture 10">
            <a:extLst>
              <a:ext uri="{FF2B5EF4-FFF2-40B4-BE49-F238E27FC236}">
                <a16:creationId xmlns:a16="http://schemas.microsoft.com/office/drawing/2014/main" id="{98322227-77D0-46F7-B03A-397AECCE3ACD}"/>
              </a:ext>
            </a:extLst>
          </p:cNvPr>
          <p:cNvPicPr/>
          <p:nvPr/>
        </p:nvPicPr>
        <p:blipFill rotWithShape="1">
          <a:blip r:embed="rId4"/>
          <a:srcRect t="13126"/>
          <a:stretch/>
        </p:blipFill>
        <p:spPr>
          <a:xfrm>
            <a:off x="7064140" y="1502974"/>
            <a:ext cx="3951524" cy="2345598"/>
          </a:xfrm>
          <a:prstGeom prst="rect">
            <a:avLst/>
          </a:prstGeom>
        </p:spPr>
      </p:pic>
      <p:pic>
        <p:nvPicPr>
          <p:cNvPr id="12" name="Picture 11">
            <a:extLst>
              <a:ext uri="{FF2B5EF4-FFF2-40B4-BE49-F238E27FC236}">
                <a16:creationId xmlns:a16="http://schemas.microsoft.com/office/drawing/2014/main" id="{D9FDD683-B8B1-411C-B697-8AC6CFD5B800}"/>
              </a:ext>
            </a:extLst>
          </p:cNvPr>
          <p:cNvPicPr/>
          <p:nvPr/>
        </p:nvPicPr>
        <p:blipFill>
          <a:blip r:embed="rId5"/>
          <a:stretch>
            <a:fillRect/>
          </a:stretch>
        </p:blipFill>
        <p:spPr>
          <a:xfrm>
            <a:off x="7064140" y="3895562"/>
            <a:ext cx="3951524" cy="2962438"/>
          </a:xfrm>
          <a:prstGeom prst="rect">
            <a:avLst/>
          </a:prstGeom>
        </p:spPr>
      </p:pic>
    </p:spTree>
    <p:extLst>
      <p:ext uri="{BB962C8B-B14F-4D97-AF65-F5344CB8AC3E}">
        <p14:creationId xmlns:p14="http://schemas.microsoft.com/office/powerpoint/2010/main" val="6945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3332820" y="885752"/>
            <a:ext cx="7338805" cy="523220"/>
          </a:xfrm>
          <a:prstGeom prst="rect">
            <a:avLst/>
          </a:prstGeom>
          <a:noFill/>
        </p:spPr>
        <p:txBody>
          <a:bodyPr wrap="square">
            <a:spAutoFit/>
          </a:bodyPr>
          <a:lstStyle/>
          <a:p>
            <a:r>
              <a:rPr lang="en-GB" sz="2800" b="1" dirty="0">
                <a:solidFill>
                  <a:srgbClr val="002060"/>
                </a:solidFill>
                <a:latin typeface="+mj-lt"/>
              </a:rPr>
              <a:t>Screening CERVICAL CANCER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689105" y="1890117"/>
            <a:ext cx="4465992" cy="3693319"/>
          </a:xfrm>
          <a:prstGeom prst="rect">
            <a:avLst/>
          </a:prstGeom>
          <a:noFill/>
        </p:spPr>
        <p:txBody>
          <a:bodyPr wrap="square">
            <a:spAutoFit/>
          </a:bodyPr>
          <a:lstStyle/>
          <a:p>
            <a:r>
              <a:rPr lang="en-GB" b="1" dirty="0">
                <a:solidFill>
                  <a:srgbClr val="002060"/>
                </a:solidFill>
                <a:latin typeface="+mj-lt"/>
              </a:rPr>
              <a:t>OBJECTIVES</a:t>
            </a:r>
          </a:p>
          <a:p>
            <a:r>
              <a:rPr lang="en-GB" b="0" i="0" dirty="0" err="1">
                <a:solidFill>
                  <a:srgbClr val="050505"/>
                </a:solidFill>
                <a:effectLst/>
                <a:latin typeface="+mj-lt"/>
              </a:rPr>
              <a:t>Rawalian</a:t>
            </a:r>
            <a:r>
              <a:rPr lang="en-GB" b="0" i="0" dirty="0">
                <a:solidFill>
                  <a:srgbClr val="050505"/>
                </a:solidFill>
                <a:effectLst/>
                <a:latin typeface="+mj-lt"/>
              </a:rPr>
              <a:t> Community Awareness Program conducted an awareness campaign in allied hospitals of Rawalpindi Medical University </a:t>
            </a:r>
            <a:r>
              <a:rPr lang="en-GB" b="0" i="0" dirty="0" err="1">
                <a:solidFill>
                  <a:srgbClr val="050505"/>
                </a:solidFill>
                <a:effectLst/>
                <a:latin typeface="+mj-lt"/>
              </a:rPr>
              <a:t>i.e</a:t>
            </a:r>
            <a:r>
              <a:rPr lang="en-GB" b="0" i="0" dirty="0">
                <a:solidFill>
                  <a:srgbClr val="050505"/>
                </a:solidFill>
                <a:effectLst/>
                <a:latin typeface="+mj-lt"/>
              </a:rPr>
              <a:t> DHQ, BBH and HFH regarding Cervical cancer and its screening. About 50 volunteers participated and covered more than 500 patients alongside some spreading awareness at homes and university among the people.</a:t>
            </a:r>
          </a:p>
          <a:p>
            <a:r>
              <a:rPr lang="en-GB" b="0" i="0" dirty="0">
                <a:solidFill>
                  <a:srgbClr val="050505"/>
                </a:solidFill>
                <a:effectLst/>
                <a:latin typeface="+mj-lt"/>
              </a:rPr>
              <a:t>Vaccination against HPV and screening and treatment of pre-cancer lesions is a cost-effective way to prevent cervical cancer.</a:t>
            </a:r>
            <a:endParaRPr lang="en-US" b="0" i="0" dirty="0">
              <a:solidFill>
                <a:srgbClr val="050505"/>
              </a:solidFill>
              <a:latin typeface="+mj-lt"/>
              <a:cs typeface="Arial" panose="020B0604020202020204" pitchFamily="34" charset="0"/>
            </a:endParaRP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CF48288-D98C-4B91-B4E3-EAD9F4E64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097" y="1794973"/>
            <a:ext cx="3520976" cy="2919060"/>
          </a:xfrm>
          <a:prstGeom prst="rect">
            <a:avLst/>
          </a:prstGeom>
        </p:spPr>
      </p:pic>
      <p:pic>
        <p:nvPicPr>
          <p:cNvPr id="13" name="Picture 12">
            <a:extLst>
              <a:ext uri="{FF2B5EF4-FFF2-40B4-BE49-F238E27FC236}">
                <a16:creationId xmlns:a16="http://schemas.microsoft.com/office/drawing/2014/main" id="{6EDA2341-9B75-48A0-94F0-A23420CBE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4209" y="2971047"/>
            <a:ext cx="3177962" cy="3177962"/>
          </a:xfrm>
          <a:prstGeom prst="rect">
            <a:avLst/>
          </a:prstGeom>
        </p:spPr>
      </p:pic>
    </p:spTree>
    <p:extLst>
      <p:ext uri="{BB962C8B-B14F-4D97-AF65-F5344CB8AC3E}">
        <p14:creationId xmlns:p14="http://schemas.microsoft.com/office/powerpoint/2010/main" val="123964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57503" y="979754"/>
            <a:ext cx="7343779" cy="523220"/>
          </a:xfrm>
          <a:prstGeom prst="rect">
            <a:avLst/>
          </a:prstGeom>
          <a:noFill/>
        </p:spPr>
        <p:txBody>
          <a:bodyPr wrap="square">
            <a:spAutoFit/>
          </a:bodyPr>
          <a:lstStyle/>
          <a:p>
            <a:r>
              <a:rPr lang="en-GB" sz="2800" b="1" dirty="0">
                <a:solidFill>
                  <a:srgbClr val="002060"/>
                </a:solidFill>
                <a:latin typeface="+mj-lt"/>
              </a:rPr>
              <a:t>THALESSAEMIA PREVENTION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838100" y="2113190"/>
            <a:ext cx="4434114" cy="3970318"/>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pPr algn="l"/>
            <a:r>
              <a:rPr lang="en-GB" b="0" i="0" dirty="0" err="1">
                <a:solidFill>
                  <a:srgbClr val="050505"/>
                </a:solidFill>
                <a:effectLst/>
                <a:latin typeface="+mj-lt"/>
              </a:rPr>
              <a:t>Rawalian</a:t>
            </a:r>
            <a:r>
              <a:rPr lang="en-GB" b="0" i="0" dirty="0">
                <a:solidFill>
                  <a:srgbClr val="050505"/>
                </a:solidFill>
                <a:effectLst/>
                <a:latin typeface="+mj-lt"/>
              </a:rPr>
              <a:t> Community Awareness Program (RCAP) conducted "Thalassemia Prevention and Awareness Seminar" In-collaboration with Punjab Thalassemia and other Genetic Disorders and Research Institute on Tuesday 31st of May 2022.</a:t>
            </a:r>
          </a:p>
          <a:p>
            <a:pPr algn="l"/>
            <a:r>
              <a:rPr lang="en-GB" b="0" i="0" dirty="0">
                <a:solidFill>
                  <a:srgbClr val="050505"/>
                </a:solidFill>
                <a:effectLst/>
                <a:latin typeface="+mj-lt"/>
              </a:rPr>
              <a:t>Our worthy Vice Chancellor Prof. </a:t>
            </a:r>
            <a:r>
              <a:rPr lang="en-GB" b="0" i="0" dirty="0" err="1">
                <a:solidFill>
                  <a:srgbClr val="050505"/>
                </a:solidFill>
                <a:effectLst/>
                <a:latin typeface="+mj-lt"/>
              </a:rPr>
              <a:t>Dr.</a:t>
            </a:r>
            <a:r>
              <a:rPr lang="en-GB" b="0" i="0" dirty="0">
                <a:solidFill>
                  <a:srgbClr val="050505"/>
                </a:solidFill>
                <a:effectLst/>
                <a:latin typeface="+mj-lt"/>
              </a:rPr>
              <a:t> Muhammad Umar &amp; our special guests ,Col.(Dr) </a:t>
            </a:r>
            <a:r>
              <a:rPr lang="en-GB" b="0" i="0" dirty="0" err="1">
                <a:solidFill>
                  <a:srgbClr val="050505"/>
                </a:solidFill>
                <a:effectLst/>
                <a:latin typeface="+mj-lt"/>
              </a:rPr>
              <a:t>Mehreen</a:t>
            </a:r>
            <a:r>
              <a:rPr lang="en-GB" b="0" i="0" dirty="0">
                <a:solidFill>
                  <a:srgbClr val="050505"/>
                </a:solidFill>
                <a:effectLst/>
                <a:latin typeface="+mj-lt"/>
              </a:rPr>
              <a:t> Ali Khan, Prof </a:t>
            </a:r>
            <a:r>
              <a:rPr lang="en-GB" b="0" i="0" dirty="0" err="1">
                <a:solidFill>
                  <a:srgbClr val="050505"/>
                </a:solidFill>
                <a:effectLst/>
                <a:latin typeface="+mj-lt"/>
              </a:rPr>
              <a:t>Dr.</a:t>
            </a:r>
            <a:r>
              <a:rPr lang="en-GB" b="0" i="0" dirty="0">
                <a:solidFill>
                  <a:srgbClr val="050505"/>
                </a:solidFill>
                <a:effectLst/>
                <a:latin typeface="+mj-lt"/>
              </a:rPr>
              <a:t> Saima Khan addressed to the seminar. Special thanks to Dr </a:t>
            </a:r>
            <a:r>
              <a:rPr lang="en-GB" b="0" i="0" dirty="0" err="1">
                <a:solidFill>
                  <a:srgbClr val="050505"/>
                </a:solidFill>
                <a:effectLst/>
                <a:latin typeface="+mj-lt"/>
              </a:rPr>
              <a:t>Omaima</a:t>
            </a:r>
            <a:r>
              <a:rPr lang="en-GB" b="0" i="0" dirty="0">
                <a:solidFill>
                  <a:srgbClr val="050505"/>
                </a:solidFill>
                <a:effectLst/>
                <a:latin typeface="+mj-lt"/>
              </a:rPr>
              <a:t> Asif for organizing a successful seminar.</a:t>
            </a:r>
          </a:p>
        </p:txBody>
      </p:sp>
      <p:pic>
        <p:nvPicPr>
          <p:cNvPr id="8" name="Picture 7">
            <a:extLst>
              <a:ext uri="{FF2B5EF4-FFF2-40B4-BE49-F238E27FC236}">
                <a16:creationId xmlns:a16="http://schemas.microsoft.com/office/drawing/2014/main" id="{731239A2-32EA-4664-A645-417ED967A3E6}"/>
              </a:ext>
            </a:extLst>
          </p:cNvPr>
          <p:cNvPicPr>
            <a:picLocks noChangeAspect="1"/>
          </p:cNvPicPr>
          <p:nvPr/>
        </p:nvPicPr>
        <p:blipFill rotWithShape="1">
          <a:blip r:embed="rId4">
            <a:extLst>
              <a:ext uri="{28A0092B-C50C-407E-A947-70E740481C1C}">
                <a14:useLocalDpi xmlns:a14="http://schemas.microsoft.com/office/drawing/2010/main" val="0"/>
              </a:ext>
            </a:extLst>
          </a:blip>
          <a:srcRect l="7370" t="14287" r="7370" b="4375"/>
          <a:stretch/>
        </p:blipFill>
        <p:spPr>
          <a:xfrm>
            <a:off x="7200900" y="1766429"/>
            <a:ext cx="3529013" cy="4584866"/>
          </a:xfrm>
          <a:prstGeom prst="rect">
            <a:avLst/>
          </a:prstGeom>
        </p:spPr>
      </p:pic>
    </p:spTree>
    <p:extLst>
      <p:ext uri="{BB962C8B-B14F-4D97-AF65-F5344CB8AC3E}">
        <p14:creationId xmlns:p14="http://schemas.microsoft.com/office/powerpoint/2010/main" val="159087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THALESSAEMIA PREVENTION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2" y="2482728"/>
            <a:ext cx="4434114" cy="2585323"/>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pPr algn="l"/>
            <a:r>
              <a:rPr lang="en-GB" i="0" dirty="0">
                <a:solidFill>
                  <a:srgbClr val="202124"/>
                </a:solidFill>
                <a:effectLst/>
                <a:latin typeface="+mj-lt"/>
              </a:rPr>
              <a:t>To reduce the socio-economic burden on the society and state caused due to Thalassemia sufferers</a:t>
            </a:r>
            <a:r>
              <a:rPr lang="en-GB" b="0" i="0" dirty="0">
                <a:solidFill>
                  <a:srgbClr val="202124"/>
                </a:solidFill>
                <a:effectLst/>
                <a:latin typeface="+mj-lt"/>
              </a:rPr>
              <a:t>. To reduce the burden of very sick patients on the infrastructure and human resource available in hospitals. To reduce the heart ordeal of parents who lose their children due to this disease.</a:t>
            </a:r>
            <a:endParaRPr lang="en-GB" b="0" i="0" dirty="0">
              <a:solidFill>
                <a:srgbClr val="050505"/>
              </a:solidFill>
              <a:effectLst/>
              <a:latin typeface="+mj-lt"/>
            </a:endParaRPr>
          </a:p>
        </p:txBody>
      </p:sp>
      <p:pic>
        <p:nvPicPr>
          <p:cNvPr id="4" name="Picture 3">
            <a:extLst>
              <a:ext uri="{FF2B5EF4-FFF2-40B4-BE49-F238E27FC236}">
                <a16:creationId xmlns:a16="http://schemas.microsoft.com/office/drawing/2014/main" id="{9847D07A-E25F-432F-AB5A-09EBFAB6D5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014" y="1968953"/>
            <a:ext cx="6454889" cy="4303259"/>
          </a:xfrm>
          <a:prstGeom prst="rect">
            <a:avLst/>
          </a:prstGeom>
        </p:spPr>
      </p:pic>
    </p:spTree>
    <p:extLst>
      <p:ext uri="{BB962C8B-B14F-4D97-AF65-F5344CB8AC3E}">
        <p14:creationId xmlns:p14="http://schemas.microsoft.com/office/powerpoint/2010/main" val="50404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SMOKE FREE CAMPUS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2" y="2482728"/>
            <a:ext cx="4434114" cy="2031325"/>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pPr algn="l"/>
            <a:r>
              <a:rPr lang="en-GB" b="0" i="0" dirty="0">
                <a:solidFill>
                  <a:srgbClr val="050505"/>
                </a:solidFill>
                <a:effectLst/>
                <a:latin typeface="+mj-lt"/>
              </a:rPr>
              <a:t>Ramzan Smoking quitting Month</a:t>
            </a:r>
            <a:br>
              <a:rPr lang="en-GB" dirty="0">
                <a:latin typeface="+mj-lt"/>
              </a:rPr>
            </a:br>
            <a:r>
              <a:rPr lang="en-GB" b="0" i="0" dirty="0">
                <a:solidFill>
                  <a:srgbClr val="050505"/>
                </a:solidFill>
                <a:effectLst/>
                <a:latin typeface="+mj-lt"/>
              </a:rPr>
              <a:t>Smoking-free Campus Campaign</a:t>
            </a:r>
            <a:br>
              <a:rPr lang="en-GB" dirty="0">
                <a:latin typeface="+mj-lt"/>
              </a:rPr>
            </a:br>
            <a:r>
              <a:rPr lang="en-GB" b="0" i="0" dirty="0">
                <a:solidFill>
                  <a:srgbClr val="050505"/>
                </a:solidFill>
                <a:effectLst/>
                <a:latin typeface="+mj-lt"/>
              </a:rPr>
              <a:t>A session by RCAP in regards to</a:t>
            </a:r>
            <a:r>
              <a:rPr lang="en-GB" b="0" i="0" dirty="0">
                <a:effectLst/>
                <a:latin typeface="+mj-lt"/>
              </a:rPr>
              <a:t> smoking quitting month campaign </a:t>
            </a:r>
            <a:r>
              <a:rPr lang="en-GB" b="0" i="0" dirty="0">
                <a:solidFill>
                  <a:srgbClr val="050505"/>
                </a:solidFill>
                <a:effectLst/>
                <a:latin typeface="+mj-lt"/>
              </a:rPr>
              <a:t>was held on April 19th, 2022, in NTB, RMU.</a:t>
            </a:r>
          </a:p>
        </p:txBody>
      </p:sp>
      <p:pic>
        <p:nvPicPr>
          <p:cNvPr id="8" name="Picture 7">
            <a:extLst>
              <a:ext uri="{FF2B5EF4-FFF2-40B4-BE49-F238E27FC236}">
                <a16:creationId xmlns:a16="http://schemas.microsoft.com/office/drawing/2014/main" id="{86F87A76-886F-4365-A9B5-C562EA70E40C}"/>
              </a:ext>
            </a:extLst>
          </p:cNvPr>
          <p:cNvPicPr>
            <a:picLocks noChangeAspect="1"/>
          </p:cNvPicPr>
          <p:nvPr/>
        </p:nvPicPr>
        <p:blipFill rotWithShape="1">
          <a:blip r:embed="rId4">
            <a:extLst>
              <a:ext uri="{28A0092B-C50C-407E-A947-70E740481C1C}">
                <a14:useLocalDpi xmlns:a14="http://schemas.microsoft.com/office/drawing/2010/main" val="0"/>
              </a:ext>
            </a:extLst>
          </a:blip>
          <a:srcRect l="10328" t="13817" r="8004" b="4924"/>
          <a:stretch/>
        </p:blipFill>
        <p:spPr>
          <a:xfrm>
            <a:off x="6097155" y="1717286"/>
            <a:ext cx="4928013" cy="4903249"/>
          </a:xfrm>
          <a:prstGeom prst="rect">
            <a:avLst/>
          </a:prstGeom>
        </p:spPr>
      </p:pic>
    </p:spTree>
    <p:extLst>
      <p:ext uri="{BB962C8B-B14F-4D97-AF65-F5344CB8AC3E}">
        <p14:creationId xmlns:p14="http://schemas.microsoft.com/office/powerpoint/2010/main" val="955215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SMOKE FREE CAMPUS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909544" y="1859339"/>
            <a:ext cx="4434114" cy="3139321"/>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pPr algn="l"/>
            <a:r>
              <a:rPr lang="en-GB" b="0" i="0" dirty="0">
                <a:solidFill>
                  <a:srgbClr val="050505"/>
                </a:solidFill>
                <a:effectLst/>
                <a:latin typeface="+mj-lt"/>
              </a:rPr>
              <a:t>The campaign and session mainly aimed at helping students understand the harms of smoking, support a </a:t>
            </a:r>
            <a:r>
              <a:rPr lang="en-GB" b="1" i="0" u="none" strike="noStrike" dirty="0">
                <a:effectLst/>
                <a:latin typeface="+mj-lt"/>
                <a:hlinkClick r:id="rId4">
                  <a:extLst>
                    <a:ext uri="{A12FA001-AC4F-418D-AE19-62706E023703}">
                      <ahyp:hlinkClr xmlns:ahyp="http://schemas.microsoft.com/office/drawing/2018/hyperlinkcolor" val="tx"/>
                    </a:ext>
                  </a:extLst>
                </a:hlinkClick>
              </a:rPr>
              <a:t>#smokingfreecampus</a:t>
            </a:r>
            <a:r>
              <a:rPr lang="en-GB" b="0" i="0" dirty="0">
                <a:effectLst/>
                <a:latin typeface="+mj-lt"/>
              </a:rPr>
              <a:t> </a:t>
            </a:r>
            <a:r>
              <a:rPr lang="en-GB" b="0" i="0" dirty="0">
                <a:solidFill>
                  <a:srgbClr val="050505"/>
                </a:solidFill>
                <a:effectLst/>
                <a:latin typeface="+mj-lt"/>
              </a:rPr>
              <a:t>and help smokers quit smoking in the way that best suits them.</a:t>
            </a:r>
            <a:br>
              <a:rPr lang="en-GB" dirty="0">
                <a:latin typeface="+mj-lt"/>
              </a:rPr>
            </a:br>
            <a:br>
              <a:rPr lang="en-GB" dirty="0">
                <a:latin typeface="+mj-lt"/>
              </a:rPr>
            </a:br>
            <a:r>
              <a:rPr lang="en-GB" b="0" i="0" dirty="0">
                <a:solidFill>
                  <a:srgbClr val="050505"/>
                </a:solidFill>
                <a:effectLst/>
                <a:latin typeface="+mj-lt"/>
              </a:rPr>
              <a:t>Team RCAP also taught students some highly effective ways to reduce smoking rates in the community.</a:t>
            </a:r>
          </a:p>
        </p:txBody>
      </p:sp>
      <p:pic>
        <p:nvPicPr>
          <p:cNvPr id="4" name="Picture 3">
            <a:extLst>
              <a:ext uri="{FF2B5EF4-FFF2-40B4-BE49-F238E27FC236}">
                <a16:creationId xmlns:a16="http://schemas.microsoft.com/office/drawing/2014/main" id="{C7C88623-F682-4913-9C93-8DAD5CD8B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8600" y="1617661"/>
            <a:ext cx="3365583" cy="5200651"/>
          </a:xfrm>
          <a:prstGeom prst="rect">
            <a:avLst/>
          </a:prstGeom>
        </p:spPr>
      </p:pic>
      <p:sp>
        <p:nvSpPr>
          <p:cNvPr id="10" name="TextBox 9">
            <a:extLst>
              <a:ext uri="{FF2B5EF4-FFF2-40B4-BE49-F238E27FC236}">
                <a16:creationId xmlns:a16="http://schemas.microsoft.com/office/drawing/2014/main" id="{6BA79133-B4D2-463B-A001-9571A17155F0}"/>
              </a:ext>
            </a:extLst>
          </p:cNvPr>
          <p:cNvSpPr txBox="1"/>
          <p:nvPr/>
        </p:nvSpPr>
        <p:spPr>
          <a:xfrm>
            <a:off x="1519910" y="5616636"/>
            <a:ext cx="7343779" cy="523220"/>
          </a:xfrm>
          <a:prstGeom prst="rect">
            <a:avLst/>
          </a:prstGeom>
          <a:noFill/>
        </p:spPr>
        <p:txBody>
          <a:bodyPr wrap="square">
            <a:spAutoFit/>
          </a:bodyPr>
          <a:lstStyle/>
          <a:p>
            <a:r>
              <a:rPr lang="en-GB" sz="2800" b="1" dirty="0">
                <a:solidFill>
                  <a:srgbClr val="002060"/>
                </a:solidFill>
                <a:latin typeface="+mj-lt"/>
              </a:rPr>
              <a:t>PHASE 2…..??? OTB</a:t>
            </a:r>
            <a:endParaRPr lang="en-GB" sz="2800" dirty="0"/>
          </a:p>
        </p:txBody>
      </p:sp>
    </p:spTree>
    <p:extLst>
      <p:ext uri="{BB962C8B-B14F-4D97-AF65-F5344CB8AC3E}">
        <p14:creationId xmlns:p14="http://schemas.microsoft.com/office/powerpoint/2010/main" val="2972375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TUBERCULOSIS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5148243" cy="4801314"/>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pPr algn="l"/>
            <a:r>
              <a:rPr lang="en-GB" b="0" i="0" dirty="0">
                <a:solidFill>
                  <a:srgbClr val="050505"/>
                </a:solidFill>
                <a:effectLst/>
                <a:latin typeface="+mj-lt"/>
              </a:rPr>
              <a:t>RCAP held a Tb Awareness Seminar today in Rawalpindi Medical University in collaboration with </a:t>
            </a:r>
            <a:r>
              <a:rPr lang="en-GB" dirty="0">
                <a:solidFill>
                  <a:srgbClr val="050505"/>
                </a:solidFill>
                <a:latin typeface="+mj-lt"/>
              </a:rPr>
              <a:t>District Health Authority Rawalpindi </a:t>
            </a:r>
            <a:r>
              <a:rPr lang="en-GB" b="0" i="0" dirty="0">
                <a:solidFill>
                  <a:srgbClr val="050505"/>
                </a:solidFill>
                <a:effectLst/>
                <a:latin typeface="+mj-lt"/>
              </a:rPr>
              <a:t>to discuss prevalence, modes of transmission , early diagnosis and treatment. Experts from different departments were also there who shared their views .</a:t>
            </a:r>
            <a:br>
              <a:rPr lang="en-GB" dirty="0">
                <a:latin typeface="+mj-lt"/>
              </a:rPr>
            </a:br>
            <a:r>
              <a:rPr lang="en-GB" b="0" i="0" dirty="0">
                <a:solidFill>
                  <a:srgbClr val="050505"/>
                </a:solidFill>
                <a:effectLst/>
                <a:latin typeface="+mj-lt"/>
              </a:rPr>
              <a:t>We are grateful to :</a:t>
            </a:r>
            <a:br>
              <a:rPr lang="en-GB" dirty="0">
                <a:latin typeface="+mj-lt"/>
              </a:rPr>
            </a:br>
            <a:r>
              <a:rPr lang="en-GB" b="0" i="0" dirty="0">
                <a:solidFill>
                  <a:srgbClr val="050505"/>
                </a:solidFill>
                <a:effectLst/>
                <a:latin typeface="+mj-lt"/>
              </a:rPr>
              <a:t>Dr Muhammad Raza</a:t>
            </a:r>
            <a:br>
              <a:rPr lang="en-GB" dirty="0">
                <a:latin typeface="+mj-lt"/>
              </a:rPr>
            </a:br>
            <a:r>
              <a:rPr lang="en-GB" b="0" i="0" dirty="0">
                <a:solidFill>
                  <a:srgbClr val="050505"/>
                </a:solidFill>
                <a:effectLst/>
                <a:latin typeface="+mj-lt"/>
              </a:rPr>
              <a:t>District TB Coordinator DHA Rawalpindi</a:t>
            </a:r>
            <a:br>
              <a:rPr lang="en-GB" dirty="0">
                <a:latin typeface="+mj-lt"/>
              </a:rPr>
            </a:br>
            <a:r>
              <a:rPr lang="en-GB" b="0" i="0" dirty="0">
                <a:solidFill>
                  <a:srgbClr val="050505"/>
                </a:solidFill>
                <a:effectLst/>
                <a:latin typeface="+mj-lt"/>
              </a:rPr>
              <a:t>Dr Muhammad Mujeeb Khan</a:t>
            </a:r>
          </a:p>
          <a:p>
            <a:pPr algn="l"/>
            <a:r>
              <a:rPr lang="en-GB" b="0" i="0" dirty="0">
                <a:solidFill>
                  <a:srgbClr val="050505"/>
                </a:solidFill>
                <a:effectLst/>
                <a:latin typeface="+mj-lt"/>
              </a:rPr>
              <a:t>Patron Communicable Diseases RCAP</a:t>
            </a:r>
            <a:br>
              <a:rPr lang="en-GB" dirty="0">
                <a:latin typeface="+mj-lt"/>
              </a:rPr>
            </a:br>
            <a:r>
              <a:rPr lang="en-GB" b="0" i="0" dirty="0">
                <a:solidFill>
                  <a:srgbClr val="050505"/>
                </a:solidFill>
                <a:effectLst/>
                <a:latin typeface="+mj-lt"/>
              </a:rPr>
              <a:t>Dr Muhammad Zubair</a:t>
            </a:r>
            <a:br>
              <a:rPr lang="en-GB" dirty="0">
                <a:latin typeface="+mj-lt"/>
              </a:rPr>
            </a:br>
            <a:r>
              <a:rPr lang="en-GB" b="0" i="0" dirty="0">
                <a:solidFill>
                  <a:srgbClr val="050505"/>
                </a:solidFill>
                <a:effectLst/>
                <a:latin typeface="+mj-lt"/>
              </a:rPr>
              <a:t>District Training officer TB prevention and control</a:t>
            </a:r>
            <a:br>
              <a:rPr lang="en-GB" dirty="0">
                <a:latin typeface="+mj-lt"/>
              </a:rPr>
            </a:br>
            <a:r>
              <a:rPr lang="en-GB" b="0" i="0" dirty="0">
                <a:solidFill>
                  <a:srgbClr val="050505"/>
                </a:solidFill>
                <a:effectLst/>
                <a:latin typeface="+mj-lt"/>
              </a:rPr>
              <a:t>Mr Rashid Hussain</a:t>
            </a:r>
            <a:br>
              <a:rPr lang="en-GB" dirty="0">
                <a:latin typeface="+mj-lt"/>
              </a:rPr>
            </a:br>
            <a:r>
              <a:rPr lang="en-GB" b="0" i="0" dirty="0">
                <a:solidFill>
                  <a:srgbClr val="050505"/>
                </a:solidFill>
                <a:effectLst/>
                <a:latin typeface="+mj-lt"/>
              </a:rPr>
              <a:t>Deputy Head Orthotics &amp; Prosthetics BBH RMU</a:t>
            </a:r>
          </a:p>
        </p:txBody>
      </p:sp>
      <p:pic>
        <p:nvPicPr>
          <p:cNvPr id="4" name="Picture 3">
            <a:extLst>
              <a:ext uri="{FF2B5EF4-FFF2-40B4-BE49-F238E27FC236}">
                <a16:creationId xmlns:a16="http://schemas.microsoft.com/office/drawing/2014/main" id="{7A5F2665-555D-40D0-B6C4-135BC7D8C7D0}"/>
              </a:ext>
            </a:extLst>
          </p:cNvPr>
          <p:cNvPicPr>
            <a:picLocks noChangeAspect="1"/>
          </p:cNvPicPr>
          <p:nvPr/>
        </p:nvPicPr>
        <p:blipFill rotWithShape="1">
          <a:blip r:embed="rId4">
            <a:extLst>
              <a:ext uri="{28A0092B-C50C-407E-A947-70E740481C1C}">
                <a14:useLocalDpi xmlns:a14="http://schemas.microsoft.com/office/drawing/2010/main" val="0"/>
              </a:ext>
            </a:extLst>
          </a:blip>
          <a:srcRect l="3356" t="3074" r="1336" b="3074"/>
          <a:stretch/>
        </p:blipFill>
        <p:spPr>
          <a:xfrm>
            <a:off x="7080511" y="1521377"/>
            <a:ext cx="3944658" cy="5125811"/>
          </a:xfrm>
          <a:prstGeom prst="rect">
            <a:avLst/>
          </a:prstGeom>
        </p:spPr>
      </p:pic>
    </p:spTree>
    <p:extLst>
      <p:ext uri="{BB962C8B-B14F-4D97-AF65-F5344CB8AC3E}">
        <p14:creationId xmlns:p14="http://schemas.microsoft.com/office/powerpoint/2010/main" val="2665835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TUBERCULOSIS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5148243" cy="2585323"/>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pPr marL="0" indent="0">
              <a:spcBef>
                <a:spcPts val="0"/>
              </a:spcBef>
              <a:buClr>
                <a:srgbClr val="000000"/>
              </a:buClr>
              <a:buSzPts val="850"/>
              <a:buNone/>
              <a:tabLst>
                <a:tab pos="213360" algn="l"/>
              </a:tabLst>
            </a:pPr>
            <a:r>
              <a:rPr lang="en-US" sz="1800" u="none" strike="noStrike" spc="0" dirty="0">
                <a:effectLst/>
                <a:latin typeface="+mj-lt"/>
                <a:ea typeface="Segoe UI" panose="020B0502040204020203" pitchFamily="34" charset="0"/>
                <a:cs typeface="Segoe UI" panose="020B0502040204020203" pitchFamily="34" charset="0"/>
              </a:rPr>
              <a:t>* Capacity building session of team members.</a:t>
            </a:r>
          </a:p>
          <a:p>
            <a:pPr marL="0" marR="0" lvl="0" indent="0">
              <a:spcBef>
                <a:spcPts val="0"/>
              </a:spcBef>
              <a:spcAft>
                <a:spcPts val="0"/>
              </a:spcAft>
              <a:buClr>
                <a:srgbClr val="000000"/>
              </a:buClr>
              <a:buSzPts val="850"/>
              <a:buNone/>
              <a:tabLst>
                <a:tab pos="215265" algn="l"/>
              </a:tabLst>
            </a:pPr>
            <a:r>
              <a:rPr lang="en-US" sz="1800" u="none" strike="noStrike" spc="0" dirty="0">
                <a:effectLst/>
                <a:latin typeface="+mj-lt"/>
                <a:ea typeface="Segoe UI" panose="020B0502040204020203" pitchFamily="34" charset="0"/>
                <a:cs typeface="Segoe UI" panose="020B0502040204020203" pitchFamily="34" charset="0"/>
              </a:rPr>
              <a:t>* Awareness sessions in </a:t>
            </a:r>
            <a:r>
              <a:rPr lang="en-US" sz="1800" u="none" strike="noStrike" spc="0" dirty="0" err="1">
                <a:effectLst/>
                <a:latin typeface="+mj-lt"/>
                <a:ea typeface="Segoe UI" panose="020B0502040204020203" pitchFamily="34" charset="0"/>
                <a:cs typeface="Segoe UI" panose="020B0502040204020203" pitchFamily="34" charset="0"/>
              </a:rPr>
              <a:t>OPDs,wards</a:t>
            </a:r>
            <a:r>
              <a:rPr lang="en-US" sz="1800" u="none" strike="noStrike" spc="0" dirty="0">
                <a:effectLst/>
                <a:latin typeface="+mj-lt"/>
                <a:ea typeface="Segoe UI" panose="020B0502040204020203" pitchFamily="34" charset="0"/>
                <a:cs typeface="Segoe UI" panose="020B0502040204020203" pitchFamily="34" charset="0"/>
              </a:rPr>
              <a:t> of different 	Allied Hospitals of RMU.</a:t>
            </a:r>
          </a:p>
          <a:p>
            <a:pPr marL="0" marR="0" lvl="0" indent="0">
              <a:spcBef>
                <a:spcPts val="0"/>
              </a:spcBef>
              <a:spcAft>
                <a:spcPts val="0"/>
              </a:spcAft>
              <a:buClr>
                <a:srgbClr val="000000"/>
              </a:buClr>
              <a:buSzPts val="850"/>
              <a:buNone/>
              <a:tabLst>
                <a:tab pos="217170" algn="l"/>
              </a:tabLst>
            </a:pPr>
            <a:r>
              <a:rPr lang="en-US" sz="1800" dirty="0">
                <a:latin typeface="+mj-lt"/>
                <a:ea typeface="Segoe UI" panose="020B0502040204020203" pitchFamily="34" charset="0"/>
                <a:cs typeface="Segoe UI" panose="020B0502040204020203" pitchFamily="34" charset="0"/>
              </a:rPr>
              <a:t>* </a:t>
            </a:r>
            <a:r>
              <a:rPr lang="en-US" sz="1800" u="none" strike="noStrike" spc="0" dirty="0">
                <a:effectLst/>
                <a:latin typeface="+mj-lt"/>
                <a:ea typeface="Segoe UI" panose="020B0502040204020203" pitchFamily="34" charset="0"/>
                <a:cs typeface="Segoe UI" panose="020B0502040204020203" pitchFamily="34" charset="0"/>
              </a:rPr>
              <a:t>Short Video messages by HODs of ENT 	departments.</a:t>
            </a:r>
          </a:p>
          <a:p>
            <a:pPr marL="0" marR="0" lvl="0" indent="0">
              <a:spcBef>
                <a:spcPts val="0"/>
              </a:spcBef>
              <a:spcAft>
                <a:spcPts val="0"/>
              </a:spcAft>
              <a:buClr>
                <a:srgbClr val="000000"/>
              </a:buClr>
              <a:buSzPts val="850"/>
              <a:buNone/>
              <a:tabLst>
                <a:tab pos="219710" algn="l"/>
              </a:tabLst>
            </a:pPr>
            <a:r>
              <a:rPr lang="en-US" sz="1800" u="none" strike="noStrike" spc="0" dirty="0">
                <a:effectLst/>
                <a:latin typeface="+mj-lt"/>
                <a:ea typeface="Segoe UI" panose="020B0502040204020203" pitchFamily="34" charset="0"/>
                <a:cs typeface="Segoe UI" panose="020B0502040204020203" pitchFamily="34" charset="0"/>
              </a:rPr>
              <a:t>*	Awareness seminar</a:t>
            </a:r>
          </a:p>
          <a:p>
            <a:pPr marL="0" marR="0" lvl="0" indent="0">
              <a:spcBef>
                <a:spcPts val="0"/>
              </a:spcBef>
              <a:spcAft>
                <a:spcPts val="0"/>
              </a:spcAft>
              <a:buClr>
                <a:srgbClr val="000000"/>
              </a:buClr>
              <a:buSzPts val="850"/>
              <a:buNone/>
              <a:tabLst>
                <a:tab pos="219710" algn="l"/>
              </a:tabLst>
            </a:pPr>
            <a:r>
              <a:rPr lang="en-US" sz="1800" u="none" strike="noStrike" spc="0" dirty="0">
                <a:effectLst/>
                <a:latin typeface="+mj-lt"/>
                <a:ea typeface="Segoe UI" panose="020B0502040204020203" pitchFamily="34" charset="0"/>
                <a:cs typeface="Segoe UI" panose="020B0502040204020203" pitchFamily="34" charset="0"/>
              </a:rPr>
              <a:t>* Awareness walk</a:t>
            </a:r>
          </a:p>
        </p:txBody>
      </p:sp>
      <p:pic>
        <p:nvPicPr>
          <p:cNvPr id="8" name="Picture 7">
            <a:extLst>
              <a:ext uri="{FF2B5EF4-FFF2-40B4-BE49-F238E27FC236}">
                <a16:creationId xmlns:a16="http://schemas.microsoft.com/office/drawing/2014/main" id="{20034211-7A45-45AB-B7B4-F83E99F96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651" y="1826169"/>
            <a:ext cx="3622112" cy="5143500"/>
          </a:xfrm>
          <a:prstGeom prst="rect">
            <a:avLst/>
          </a:prstGeom>
        </p:spPr>
      </p:pic>
      <p:pic>
        <p:nvPicPr>
          <p:cNvPr id="10" name="Picutre 2">
            <a:extLst>
              <a:ext uri="{FF2B5EF4-FFF2-40B4-BE49-F238E27FC236}">
                <a16:creationId xmlns:a16="http://schemas.microsoft.com/office/drawing/2014/main" id="{7457B5DE-B3A9-469E-BDDE-B34C24D26B43}"/>
              </a:ext>
            </a:extLst>
          </p:cNvPr>
          <p:cNvPicPr/>
          <p:nvPr/>
        </p:nvPicPr>
        <p:blipFill rotWithShape="1">
          <a:blip r:embed="rId5"/>
          <a:srcRect l="15689" t="4312" r="19352" b="4310"/>
          <a:stretch/>
        </p:blipFill>
        <p:spPr>
          <a:xfrm>
            <a:off x="4504018" y="3557589"/>
            <a:ext cx="3622112" cy="3028950"/>
          </a:xfrm>
          <a:prstGeom prst="rect">
            <a:avLst/>
          </a:prstGeom>
        </p:spPr>
      </p:pic>
    </p:spTree>
    <p:extLst>
      <p:ext uri="{BB962C8B-B14F-4D97-AF65-F5344CB8AC3E}">
        <p14:creationId xmlns:p14="http://schemas.microsoft.com/office/powerpoint/2010/main" val="2850303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9" name="TextBox 8">
            <a:extLst>
              <a:ext uri="{FF2B5EF4-FFF2-40B4-BE49-F238E27FC236}">
                <a16:creationId xmlns:a16="http://schemas.microsoft.com/office/drawing/2014/main" id="{92E7EC45-1E8E-4D10-BF37-DD70955BC322}"/>
              </a:ext>
            </a:extLst>
          </p:cNvPr>
          <p:cNvSpPr txBox="1"/>
          <p:nvPr/>
        </p:nvSpPr>
        <p:spPr>
          <a:xfrm>
            <a:off x="1142999" y="1576149"/>
            <a:ext cx="9906001" cy="4832092"/>
          </a:xfrm>
          <a:prstGeom prst="rect">
            <a:avLst/>
          </a:prstGeom>
          <a:noFill/>
        </p:spPr>
        <p:txBody>
          <a:bodyPr wrap="square">
            <a:spAutoFit/>
          </a:bodyPr>
          <a:lstStyle/>
          <a:p>
            <a:pPr algn="ctr"/>
            <a:r>
              <a:rPr lang="en-GB" sz="2800" b="1" dirty="0">
                <a:solidFill>
                  <a:schemeClr val="accent1">
                    <a:lumMod val="50000"/>
                  </a:schemeClr>
                </a:solidFill>
                <a:latin typeface="+mj-lt"/>
              </a:rPr>
              <a:t>DEDICATED MY WORK</a:t>
            </a:r>
            <a:endParaRPr lang="en-GB" sz="2800" dirty="0">
              <a:solidFill>
                <a:schemeClr val="accent1">
                  <a:lumMod val="50000"/>
                </a:schemeClr>
              </a:solidFill>
              <a:latin typeface="+mj-lt"/>
            </a:endParaRPr>
          </a:p>
          <a:p>
            <a:pPr algn="ctr"/>
            <a:r>
              <a:rPr lang="en-GB" sz="2800" dirty="0">
                <a:latin typeface="+mj-lt"/>
              </a:rPr>
              <a:t>We dedicate our all work to our PROPHET MUHAMMAD (P.B.U.H).</a:t>
            </a:r>
          </a:p>
          <a:p>
            <a:pPr algn="ctr"/>
            <a:r>
              <a:rPr lang="en-GB" sz="2800" b="1" dirty="0">
                <a:solidFill>
                  <a:schemeClr val="accent1">
                    <a:lumMod val="50000"/>
                  </a:schemeClr>
                </a:solidFill>
                <a:latin typeface="+mj-lt"/>
              </a:rPr>
              <a:t>VISION</a:t>
            </a:r>
          </a:p>
          <a:p>
            <a:pPr algn="ctr"/>
            <a:r>
              <a:rPr lang="en-GB" sz="2800" dirty="0">
                <a:latin typeface="+mj-lt"/>
              </a:rPr>
              <a:t>Develop Healthy and Disease Free Community</a:t>
            </a:r>
          </a:p>
          <a:p>
            <a:pPr algn="ctr"/>
            <a:r>
              <a:rPr lang="en-GB" sz="2800" b="1" dirty="0">
                <a:solidFill>
                  <a:schemeClr val="accent1">
                    <a:lumMod val="50000"/>
                  </a:schemeClr>
                </a:solidFill>
                <a:latin typeface="+mj-lt"/>
              </a:rPr>
              <a:t>VALUES</a:t>
            </a:r>
          </a:p>
          <a:p>
            <a:pPr algn="ctr"/>
            <a:r>
              <a:rPr lang="en-GB" sz="2800" dirty="0">
                <a:latin typeface="+mj-lt"/>
              </a:rPr>
              <a:t> Preventing Diseases, Promoting Health, Prolonging Life</a:t>
            </a:r>
          </a:p>
          <a:p>
            <a:pPr algn="ctr"/>
            <a:r>
              <a:rPr lang="en-GB" sz="2800" b="1" dirty="0">
                <a:solidFill>
                  <a:schemeClr val="accent1">
                    <a:lumMod val="50000"/>
                  </a:schemeClr>
                </a:solidFill>
                <a:latin typeface="+mj-lt"/>
              </a:rPr>
              <a:t>MOTTO</a:t>
            </a:r>
          </a:p>
          <a:p>
            <a:pPr algn="ctr"/>
            <a:r>
              <a:rPr lang="en-GB" sz="2800" dirty="0">
                <a:latin typeface="+mj-lt"/>
              </a:rPr>
              <a:t> A word can make the world safer place to live !</a:t>
            </a:r>
          </a:p>
          <a:p>
            <a:pPr algn="ctr"/>
            <a:r>
              <a:rPr lang="en-GB" sz="2800" b="1" dirty="0">
                <a:solidFill>
                  <a:schemeClr val="accent1">
                    <a:lumMod val="50000"/>
                  </a:schemeClr>
                </a:solidFill>
                <a:latin typeface="+mj-lt"/>
              </a:rPr>
              <a:t>RCAP AIM</a:t>
            </a:r>
          </a:p>
          <a:p>
            <a:pPr algn="ctr"/>
            <a:r>
              <a:rPr lang="en-GB" sz="2800" dirty="0">
                <a:latin typeface="+mj-lt"/>
              </a:rPr>
              <a:t>Protecting and improving health involving combination of</a:t>
            </a:r>
          </a:p>
          <a:p>
            <a:pPr algn="ctr"/>
            <a:r>
              <a:rPr lang="en-GB" sz="2800" dirty="0">
                <a:latin typeface="+mj-lt"/>
              </a:rPr>
              <a:t>community and facility based activities in community.</a:t>
            </a:r>
          </a:p>
        </p:txBody>
      </p:sp>
    </p:spTree>
    <p:extLst>
      <p:ext uri="{BB962C8B-B14F-4D97-AF65-F5344CB8AC3E}">
        <p14:creationId xmlns:p14="http://schemas.microsoft.com/office/powerpoint/2010/main" val="3350055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ANAEMIA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5133957" cy="3693319"/>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pPr eaLnBrk="1" hangingPunct="1"/>
            <a:r>
              <a:rPr lang="en-US" altLang="en-US" sz="1800" dirty="0">
                <a:latin typeface="+mj-lt"/>
              </a:rPr>
              <a:t>The Volunteers were divided into two teams &amp; sent to HFH and BBH accompanied by respected members from Bio-labs. Drive started around 9am as of Thursday 16</a:t>
            </a:r>
            <a:r>
              <a:rPr lang="en-US" altLang="en-US" sz="1800" baseline="30000" dirty="0">
                <a:latin typeface="+mj-lt"/>
              </a:rPr>
              <a:t>th</a:t>
            </a:r>
            <a:r>
              <a:rPr lang="en-US" altLang="en-US" sz="1800" dirty="0">
                <a:latin typeface="+mj-lt"/>
              </a:rPr>
              <a:t> December 2021. The members were provided with awareness pamphlets and research questionnaire. Volunteers spread awareness about anemia and also collected data regarding anemia risk factors, iron deficiency, adverse outcomes etc. about hundred research forms were collected and around three hundred people were made aware of anemia in a single day.</a:t>
            </a:r>
          </a:p>
        </p:txBody>
      </p:sp>
      <p:pic>
        <p:nvPicPr>
          <p:cNvPr id="8" name="Picture 1">
            <a:extLst>
              <a:ext uri="{FF2B5EF4-FFF2-40B4-BE49-F238E27FC236}">
                <a16:creationId xmlns:a16="http://schemas.microsoft.com/office/drawing/2014/main" id="{8ABC4FFE-977D-4FF5-9D1E-E790614391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336"/>
          <a:stretch/>
        </p:blipFill>
        <p:spPr bwMode="auto">
          <a:xfrm>
            <a:off x="7289386" y="1581832"/>
            <a:ext cx="3356851" cy="264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C5D0B5AE-5FB1-47F2-8F4F-8BE0AC7F4B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333620" y="4222836"/>
            <a:ext cx="3268381" cy="245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713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ANAEMIA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5133957" cy="4154984"/>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r>
              <a:rPr lang="en-US" altLang="en-US" dirty="0">
                <a:latin typeface="+mj-lt"/>
              </a:rPr>
              <a:t>Organizing an awareness campaign</a:t>
            </a:r>
          </a:p>
          <a:p>
            <a:r>
              <a:rPr lang="en-US" altLang="en-US" dirty="0">
                <a:latin typeface="+mj-lt"/>
              </a:rPr>
              <a:t>Organizing volunteers to visit pediatrics &amp; gynae wards of HFH &amp; BBH for Awareness &amp; research activity</a:t>
            </a:r>
          </a:p>
          <a:p>
            <a:pPr>
              <a:spcAft>
                <a:spcPts val="3575"/>
              </a:spcAft>
            </a:pPr>
            <a:r>
              <a:rPr lang="en-US" altLang="en-US" dirty="0">
                <a:latin typeface="+mj-lt"/>
              </a:rPr>
              <a:t>Distributing Pamphlets of anemia awareness among mothers and general public.</a:t>
            </a:r>
          </a:p>
          <a:p>
            <a:pPr>
              <a:spcAft>
                <a:spcPts val="3575"/>
              </a:spcAft>
            </a:pPr>
            <a:r>
              <a:rPr lang="en-US" altLang="en-US" dirty="0">
                <a:latin typeface="+mj-lt"/>
              </a:rPr>
              <a:t>To educate public, mothers &amp; pregnant females about Anemia To check Prevalence of Anemia in Mothers To determine adverse possible outcomes of Anemia To study Iron Deficiency Anemia in Infants and young children.</a:t>
            </a:r>
          </a:p>
        </p:txBody>
      </p:sp>
      <p:pic>
        <p:nvPicPr>
          <p:cNvPr id="11" name="Picture 1">
            <a:extLst>
              <a:ext uri="{FF2B5EF4-FFF2-40B4-BE49-F238E27FC236}">
                <a16:creationId xmlns:a16="http://schemas.microsoft.com/office/drawing/2014/main" id="{8F5FD684-E2CC-403B-AE0A-96184C26D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589479"/>
            <a:ext cx="5627685" cy="272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375D6DF8-29D6-4275-A549-CB0C1396B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403888"/>
            <a:ext cx="5627685" cy="235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31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OSTEOPOROSIS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3476607" cy="2308324"/>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r>
              <a:rPr lang="en-GB" sz="1800" dirty="0">
                <a:effectLst/>
                <a:latin typeface="+mj-lt"/>
                <a:ea typeface="Times New Roman" panose="02020603050405020304" pitchFamily="18" charset="0"/>
                <a:cs typeface="Arial" panose="020B0604020202020204" pitchFamily="34" charset="0"/>
              </a:rPr>
              <a:t>RCAP (</a:t>
            </a:r>
            <a:r>
              <a:rPr lang="en-GB" sz="1800" dirty="0" err="1">
                <a:effectLst/>
                <a:latin typeface="+mj-lt"/>
                <a:ea typeface="Times New Roman" panose="02020603050405020304" pitchFamily="18" charset="0"/>
                <a:cs typeface="Arial" panose="020B0604020202020204" pitchFamily="34" charset="0"/>
              </a:rPr>
              <a:t>Rawalian</a:t>
            </a:r>
            <a:r>
              <a:rPr lang="en-GB" sz="1800" dirty="0">
                <a:effectLst/>
                <a:latin typeface="+mj-lt"/>
                <a:ea typeface="Times New Roman" panose="02020603050405020304" pitchFamily="18" charset="0"/>
                <a:cs typeface="Arial" panose="020B0604020202020204" pitchFamily="34" charset="0"/>
              </a:rPr>
              <a:t> Community Awareness Program) organised a Bone Density Screening Camp at Benazir Bhutto Hospital on 22</a:t>
            </a:r>
            <a:r>
              <a:rPr lang="en-GB" sz="1800" baseline="30000" dirty="0">
                <a:effectLst/>
                <a:latin typeface="+mj-lt"/>
                <a:ea typeface="Times New Roman" panose="02020603050405020304" pitchFamily="18" charset="0"/>
                <a:cs typeface="Arial" panose="020B0604020202020204" pitchFamily="34" charset="0"/>
              </a:rPr>
              <a:t>nd</a:t>
            </a:r>
            <a:r>
              <a:rPr lang="en-GB" sz="1800" dirty="0">
                <a:effectLst/>
                <a:latin typeface="+mj-lt"/>
                <a:ea typeface="Times New Roman" panose="02020603050405020304" pitchFamily="18" charset="0"/>
                <a:cs typeface="Arial" panose="020B0604020202020204" pitchFamily="34" charset="0"/>
              </a:rPr>
              <a:t> October 2021 in commemoration of World Osteoporosis Day.</a:t>
            </a:r>
            <a:endParaRPr lang="en-US" sz="1800" dirty="0">
              <a:effectLst/>
              <a:latin typeface="+mj-lt"/>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4D76925F-AB80-415C-9610-CA9FE8B1E70F}"/>
              </a:ext>
            </a:extLst>
          </p:cNvPr>
          <p:cNvPicPr>
            <a:picLocks noChangeAspect="1"/>
          </p:cNvPicPr>
          <p:nvPr/>
        </p:nvPicPr>
        <p:blipFill rotWithShape="1">
          <a:blip r:embed="rId4">
            <a:extLst>
              <a:ext uri="{28A0092B-C50C-407E-A947-70E740481C1C}">
                <a14:useLocalDpi xmlns:a14="http://schemas.microsoft.com/office/drawing/2010/main" val="0"/>
              </a:ext>
            </a:extLst>
          </a:blip>
          <a:srcRect l="7846" t="10000" r="8534" b="22916"/>
          <a:stretch/>
        </p:blipFill>
        <p:spPr>
          <a:xfrm>
            <a:off x="9484538" y="1554619"/>
            <a:ext cx="2004996" cy="2653199"/>
          </a:xfrm>
          <a:prstGeom prst="rect">
            <a:avLst/>
          </a:prstGeom>
        </p:spPr>
      </p:pic>
      <p:pic>
        <p:nvPicPr>
          <p:cNvPr id="13" name="Picture 12">
            <a:extLst>
              <a:ext uri="{FF2B5EF4-FFF2-40B4-BE49-F238E27FC236}">
                <a16:creationId xmlns:a16="http://schemas.microsoft.com/office/drawing/2014/main" id="{065DAD96-7F92-4865-8708-6CFD72DFA1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39" t="10864" r="9743" b="22760"/>
          <a:stretch/>
        </p:blipFill>
        <p:spPr>
          <a:xfrm>
            <a:off x="7379425" y="1511755"/>
            <a:ext cx="2023850" cy="2653199"/>
          </a:xfrm>
          <a:prstGeom prst="rect">
            <a:avLst/>
          </a:prstGeom>
        </p:spPr>
      </p:pic>
      <p:pic>
        <p:nvPicPr>
          <p:cNvPr id="14" name="Picture 13">
            <a:extLst>
              <a:ext uri="{FF2B5EF4-FFF2-40B4-BE49-F238E27FC236}">
                <a16:creationId xmlns:a16="http://schemas.microsoft.com/office/drawing/2014/main" id="{5284CA46-EE32-41A7-B72F-069C771DEB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87" t="3317" r="7449" b="30804"/>
          <a:stretch/>
        </p:blipFill>
        <p:spPr>
          <a:xfrm>
            <a:off x="5258648" y="1502974"/>
            <a:ext cx="2013532" cy="2630114"/>
          </a:xfrm>
          <a:prstGeom prst="rect">
            <a:avLst/>
          </a:prstGeom>
        </p:spPr>
      </p:pic>
      <p:pic>
        <p:nvPicPr>
          <p:cNvPr id="15" name="Picture 14">
            <a:extLst>
              <a:ext uri="{FF2B5EF4-FFF2-40B4-BE49-F238E27FC236}">
                <a16:creationId xmlns:a16="http://schemas.microsoft.com/office/drawing/2014/main" id="{5922F94F-FCF1-47EF-8346-893FD4EDF694}"/>
              </a:ext>
            </a:extLst>
          </p:cNvPr>
          <p:cNvPicPr>
            <a:picLocks noChangeAspect="1"/>
          </p:cNvPicPr>
          <p:nvPr/>
        </p:nvPicPr>
        <p:blipFill rotWithShape="1">
          <a:blip r:embed="rId7">
            <a:extLst>
              <a:ext uri="{28A0092B-C50C-407E-A947-70E740481C1C}">
                <a14:useLocalDpi xmlns:a14="http://schemas.microsoft.com/office/drawing/2010/main" val="0"/>
              </a:ext>
            </a:extLst>
          </a:blip>
          <a:srcRect l="2674" t="17549" r="1049" b="32318"/>
          <a:stretch/>
        </p:blipFill>
        <p:spPr>
          <a:xfrm>
            <a:off x="5834311" y="4310499"/>
            <a:ext cx="5114077" cy="2437346"/>
          </a:xfrm>
          <a:prstGeom prst="rect">
            <a:avLst/>
          </a:prstGeom>
        </p:spPr>
      </p:pic>
    </p:spTree>
    <p:extLst>
      <p:ext uri="{BB962C8B-B14F-4D97-AF65-F5344CB8AC3E}">
        <p14:creationId xmlns:p14="http://schemas.microsoft.com/office/powerpoint/2010/main" val="49478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828928" y="979754"/>
            <a:ext cx="7343779" cy="523220"/>
          </a:xfrm>
          <a:prstGeom prst="rect">
            <a:avLst/>
          </a:prstGeom>
          <a:noFill/>
        </p:spPr>
        <p:txBody>
          <a:bodyPr wrap="square">
            <a:spAutoFit/>
          </a:bodyPr>
          <a:lstStyle/>
          <a:p>
            <a:r>
              <a:rPr lang="en-GB" sz="2800" b="1" dirty="0">
                <a:solidFill>
                  <a:srgbClr val="002060"/>
                </a:solidFill>
                <a:latin typeface="+mj-lt"/>
              </a:rPr>
              <a:t>OSTEOPOROSIS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3948094" cy="3970318"/>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pPr marL="342900" marR="0" lvl="0" indent="-342900">
              <a:spcBef>
                <a:spcPts val="0"/>
              </a:spcBef>
              <a:spcAft>
                <a:spcPts val="0"/>
              </a:spcAft>
              <a:buFont typeface="Symbol" panose="05050102010706020507" pitchFamily="18" charset="2"/>
              <a:buChar char=""/>
            </a:pPr>
            <a:r>
              <a:rPr lang="en-GB" sz="1800" dirty="0">
                <a:effectLst/>
                <a:latin typeface="+mj-lt"/>
                <a:ea typeface="Times New Roman" panose="02020603050405020304" pitchFamily="18" charset="0"/>
                <a:cs typeface="Arial" panose="020B0604020202020204" pitchFamily="34" charset="0"/>
              </a:rPr>
              <a:t>To determine the risk of osteoporosis in the participants.</a:t>
            </a:r>
            <a:endParaRPr lang="en-US" sz="1800" dirty="0">
              <a:effectLst/>
              <a:latin typeface="+mj-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mj-lt"/>
                <a:ea typeface="Times New Roman" panose="02020603050405020304" pitchFamily="18" charset="0"/>
                <a:cs typeface="Arial" panose="020B0604020202020204" pitchFamily="34" charset="0"/>
              </a:rPr>
              <a:t>To determine how many grams of calcium and other minerals are packed in bones. To prevent the risk of fractures by modifying the lifestyle.</a:t>
            </a:r>
            <a:endParaRPr lang="en-US" sz="1800" dirty="0">
              <a:effectLst/>
              <a:latin typeface="+mj-lt"/>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GB" sz="1800" dirty="0">
                <a:effectLst/>
                <a:latin typeface="+mj-lt"/>
                <a:ea typeface="Times New Roman" panose="02020603050405020304" pitchFamily="18" charset="0"/>
                <a:cs typeface="Arial" panose="020B0604020202020204" pitchFamily="34" charset="0"/>
              </a:rPr>
              <a:t>To use the results of bone density tests and plan the treatment modality.</a:t>
            </a:r>
            <a:endParaRPr lang="en-US" sz="1800" dirty="0">
              <a:effectLst/>
              <a:latin typeface="+mj-lt"/>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GB" sz="1800" dirty="0">
                <a:effectLst/>
                <a:latin typeface="+mj-lt"/>
                <a:ea typeface="Times New Roman" panose="02020603050405020304" pitchFamily="18" charset="0"/>
                <a:cs typeface="Arial" panose="020B0604020202020204" pitchFamily="34" charset="0"/>
              </a:rPr>
              <a:t>To determine the population ratio at a potential risk of osteoporosis.</a:t>
            </a:r>
            <a:endParaRPr lang="en-US" sz="1800" dirty="0">
              <a:latin typeface="+mj-lt"/>
            </a:endParaRPr>
          </a:p>
        </p:txBody>
      </p:sp>
      <p:pic>
        <p:nvPicPr>
          <p:cNvPr id="8" name="Picture 7">
            <a:extLst>
              <a:ext uri="{FF2B5EF4-FFF2-40B4-BE49-F238E27FC236}">
                <a16:creationId xmlns:a16="http://schemas.microsoft.com/office/drawing/2014/main" id="{C8ABE403-3A10-4D9F-A78F-3A8E365B081E}"/>
              </a:ext>
            </a:extLst>
          </p:cNvPr>
          <p:cNvPicPr>
            <a:picLocks noChangeAspect="1"/>
          </p:cNvPicPr>
          <p:nvPr/>
        </p:nvPicPr>
        <p:blipFill rotWithShape="1">
          <a:blip r:embed="rId4">
            <a:extLst>
              <a:ext uri="{28A0092B-C50C-407E-A947-70E740481C1C}">
                <a14:useLocalDpi xmlns:a14="http://schemas.microsoft.com/office/drawing/2010/main" val="0"/>
              </a:ext>
            </a:extLst>
          </a:blip>
          <a:srcRect l="2711" t="3124" r="2293" b="35120"/>
          <a:stretch/>
        </p:blipFill>
        <p:spPr>
          <a:xfrm>
            <a:off x="6096000" y="1845874"/>
            <a:ext cx="3922485" cy="4235183"/>
          </a:xfrm>
          <a:prstGeom prst="rect">
            <a:avLst/>
          </a:prstGeom>
        </p:spPr>
      </p:pic>
    </p:spTree>
    <p:extLst>
      <p:ext uri="{BB962C8B-B14F-4D97-AF65-F5344CB8AC3E}">
        <p14:creationId xmlns:p14="http://schemas.microsoft.com/office/powerpoint/2010/main" val="3834766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RMU HEPATITIS FREE ZONE</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4019532" cy="4801314"/>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r>
              <a:rPr lang="en-GB" b="0" i="0" dirty="0">
                <a:solidFill>
                  <a:srgbClr val="050505"/>
                </a:solidFill>
                <a:effectLst/>
                <a:latin typeface="+mj-lt"/>
              </a:rPr>
              <a:t>Hepatitis B and C screening camp was arranged in New Teaching Block Rawalpindi Medical University by VFAHT (Volunteer Force Against Hepatitis Transmission) in collaboration with </a:t>
            </a:r>
            <a:r>
              <a:rPr lang="en-GB" b="0" i="0" dirty="0" err="1">
                <a:solidFill>
                  <a:srgbClr val="050505"/>
                </a:solidFill>
                <a:effectLst/>
                <a:latin typeface="+mj-lt"/>
              </a:rPr>
              <a:t>Rawalian</a:t>
            </a:r>
            <a:r>
              <a:rPr lang="en-GB" b="0" i="0" dirty="0">
                <a:solidFill>
                  <a:srgbClr val="050505"/>
                </a:solidFill>
                <a:effectLst/>
                <a:latin typeface="+mj-lt"/>
              </a:rPr>
              <a:t> Community Awareness Program, Shifa4U, CLD &amp; Martin Dow. Up to 270 students were screened, all of whom turned negative. This was the first camp of Phase 1 of RMU Hepatitis Free Zone project. The camp was conducted under the supervision of Vice Chancellor Prof. </a:t>
            </a:r>
            <a:r>
              <a:rPr lang="en-GB" b="0" i="0" dirty="0" err="1">
                <a:solidFill>
                  <a:srgbClr val="050505"/>
                </a:solidFill>
                <a:effectLst/>
                <a:latin typeface="+mj-lt"/>
              </a:rPr>
              <a:t>Dr.</a:t>
            </a:r>
            <a:r>
              <a:rPr lang="en-GB" b="0" i="0" dirty="0">
                <a:solidFill>
                  <a:srgbClr val="050505"/>
                </a:solidFill>
                <a:effectLst/>
                <a:latin typeface="+mj-lt"/>
              </a:rPr>
              <a:t> Muhammad Umar (TI) and the guidance of </a:t>
            </a:r>
            <a:r>
              <a:rPr lang="en-GB" b="0" i="0" dirty="0" err="1">
                <a:solidFill>
                  <a:srgbClr val="050505"/>
                </a:solidFill>
                <a:effectLst/>
                <a:latin typeface="+mj-lt"/>
              </a:rPr>
              <a:t>Dr.</a:t>
            </a:r>
            <a:r>
              <a:rPr lang="en-GB" b="0" i="0" dirty="0">
                <a:solidFill>
                  <a:srgbClr val="050505"/>
                </a:solidFill>
                <a:effectLst/>
                <a:latin typeface="+mj-lt"/>
              </a:rPr>
              <a:t> Tayyab Rasool, Dr </a:t>
            </a:r>
            <a:r>
              <a:rPr lang="en-GB" b="0" i="0" dirty="0" err="1">
                <a:solidFill>
                  <a:srgbClr val="050505"/>
                </a:solidFill>
                <a:effectLst/>
                <a:latin typeface="+mj-lt"/>
              </a:rPr>
              <a:t>Omaima</a:t>
            </a:r>
            <a:r>
              <a:rPr lang="en-GB" b="0" i="0" dirty="0">
                <a:solidFill>
                  <a:srgbClr val="050505"/>
                </a:solidFill>
                <a:effectLst/>
                <a:latin typeface="+mj-lt"/>
              </a:rPr>
              <a:t> Asif &amp; Dr Asif.</a:t>
            </a:r>
            <a:endParaRPr lang="en-US" sz="1800" dirty="0">
              <a:effectLst/>
              <a:latin typeface="+mj-lt"/>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E807158F-87BE-444E-9952-BCD5BAA8CC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058" y="1714500"/>
            <a:ext cx="6575965" cy="4931974"/>
          </a:xfrm>
          <a:prstGeom prst="rect">
            <a:avLst/>
          </a:prstGeom>
        </p:spPr>
      </p:pic>
    </p:spTree>
    <p:extLst>
      <p:ext uri="{BB962C8B-B14F-4D97-AF65-F5344CB8AC3E}">
        <p14:creationId xmlns:p14="http://schemas.microsoft.com/office/powerpoint/2010/main" val="3770036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RMU HEPATITIS FREE ZONE</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166831" y="1845874"/>
            <a:ext cx="4019532" cy="3139321"/>
          </a:xfrm>
          <a:prstGeom prst="rect">
            <a:avLst/>
          </a:prstGeom>
          <a:noFill/>
        </p:spPr>
        <p:txBody>
          <a:bodyPr wrap="square">
            <a:spAutoFit/>
          </a:bodyPr>
          <a:lstStyle/>
          <a:p>
            <a:r>
              <a:rPr lang="en-GB" b="1" dirty="0">
                <a:solidFill>
                  <a:srgbClr val="002060"/>
                </a:solidFill>
                <a:latin typeface="+mj-lt"/>
              </a:rPr>
              <a:t>OBJECTIVES</a:t>
            </a:r>
          </a:p>
          <a:p>
            <a:endParaRPr lang="en-GB" b="1" i="0" dirty="0">
              <a:solidFill>
                <a:srgbClr val="002060"/>
              </a:solidFill>
              <a:effectLst/>
              <a:latin typeface="+mj-lt"/>
            </a:endParaRPr>
          </a:p>
          <a:p>
            <a:r>
              <a:rPr lang="en-GB" b="0" i="0" dirty="0">
                <a:solidFill>
                  <a:srgbClr val="050505"/>
                </a:solidFill>
                <a:effectLst/>
                <a:latin typeface="+mj-lt"/>
              </a:rPr>
              <a:t>Rawalpindi Medical University is considered one of the leading institutes in the country in extending awareness of spread, treatment and prevention of hepatitis among mass communities and locals.</a:t>
            </a:r>
          </a:p>
          <a:p>
            <a:r>
              <a:rPr lang="en-GB" dirty="0">
                <a:solidFill>
                  <a:srgbClr val="050505"/>
                </a:solidFill>
                <a:effectLst/>
                <a:latin typeface="+mj-lt"/>
                <a:ea typeface="Times New Roman" panose="02020603050405020304" pitchFamily="18" charset="0"/>
                <a:cs typeface="Arial" panose="020B0604020202020204" pitchFamily="34" charset="0"/>
              </a:rPr>
              <a:t>To make RMU hepatitis free zone</a:t>
            </a:r>
          </a:p>
          <a:p>
            <a:r>
              <a:rPr lang="en-GB" sz="1800" dirty="0">
                <a:solidFill>
                  <a:srgbClr val="050505"/>
                </a:solidFill>
                <a:latin typeface="+mj-lt"/>
                <a:ea typeface="Times New Roman" panose="02020603050405020304" pitchFamily="18" charset="0"/>
                <a:cs typeface="Arial" panose="020B0604020202020204" pitchFamily="34" charset="0"/>
              </a:rPr>
              <a:t>To screen all students and faculty of RMU.</a:t>
            </a:r>
            <a:endParaRPr lang="en-US" sz="1800" dirty="0">
              <a:effectLst/>
              <a:latin typeface="+mj-lt"/>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8A22A332-9CA1-476C-9C2D-6A978AFA6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122" y="1701799"/>
            <a:ext cx="3662363" cy="2441575"/>
          </a:xfrm>
          <a:prstGeom prst="rect">
            <a:avLst/>
          </a:prstGeom>
        </p:spPr>
      </p:pic>
      <p:pic>
        <p:nvPicPr>
          <p:cNvPr id="11" name="Picture 10">
            <a:extLst>
              <a:ext uri="{FF2B5EF4-FFF2-40B4-BE49-F238E27FC236}">
                <a16:creationId xmlns:a16="http://schemas.microsoft.com/office/drawing/2014/main" id="{5A23EE1C-E405-4F40-B9DC-3755FD52B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121" y="4143374"/>
            <a:ext cx="3662363" cy="2571750"/>
          </a:xfrm>
          <a:prstGeom prst="rect">
            <a:avLst/>
          </a:prstGeom>
        </p:spPr>
      </p:pic>
    </p:spTree>
    <p:extLst>
      <p:ext uri="{BB962C8B-B14F-4D97-AF65-F5344CB8AC3E}">
        <p14:creationId xmlns:p14="http://schemas.microsoft.com/office/powerpoint/2010/main" val="391205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WORLD HEALTH DAY</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2323911" y="1595128"/>
            <a:ext cx="4270960" cy="923330"/>
          </a:xfrm>
          <a:prstGeom prst="rect">
            <a:avLst/>
          </a:prstGeom>
          <a:noFill/>
        </p:spPr>
        <p:txBody>
          <a:bodyPr wrap="square">
            <a:spAutoFit/>
          </a:bodyPr>
          <a:lstStyle/>
          <a:p>
            <a:r>
              <a:rPr lang="en-GB" b="1" dirty="0">
                <a:solidFill>
                  <a:srgbClr val="002060"/>
                </a:solidFill>
                <a:latin typeface="+mj-lt"/>
              </a:rPr>
              <a:t>PROJECT DETAILS</a:t>
            </a:r>
          </a:p>
          <a:p>
            <a:endParaRPr lang="en-GB" b="1" i="0" dirty="0">
              <a:solidFill>
                <a:srgbClr val="002060"/>
              </a:solidFill>
              <a:effectLst/>
              <a:latin typeface="+mj-lt"/>
            </a:endParaRPr>
          </a:p>
          <a:p>
            <a:r>
              <a:rPr lang="en-GB" b="0" i="0" dirty="0">
                <a:solidFill>
                  <a:srgbClr val="050505"/>
                </a:solidFill>
                <a:effectLst/>
                <a:latin typeface="+mj-lt"/>
              </a:rPr>
              <a:t>Theme of this year is Our Planet Our Health</a:t>
            </a:r>
            <a:endParaRPr lang="en-US" sz="1800" dirty="0">
              <a:effectLst/>
              <a:latin typeface="+mj-lt"/>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DA419C41-8CB0-4261-96EB-46799E355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5029" y="2657761"/>
            <a:ext cx="3218607" cy="4165638"/>
          </a:xfrm>
          <a:prstGeom prst="rect">
            <a:avLst/>
          </a:prstGeom>
        </p:spPr>
      </p:pic>
      <p:pic>
        <p:nvPicPr>
          <p:cNvPr id="11" name="Picture 10">
            <a:extLst>
              <a:ext uri="{FF2B5EF4-FFF2-40B4-BE49-F238E27FC236}">
                <a16:creationId xmlns:a16="http://schemas.microsoft.com/office/drawing/2014/main" id="{30C8FC68-3C8C-457F-9AED-499EE648B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499" y="2657761"/>
            <a:ext cx="3148311" cy="4074659"/>
          </a:xfrm>
          <a:prstGeom prst="rect">
            <a:avLst/>
          </a:prstGeom>
        </p:spPr>
      </p:pic>
      <p:pic>
        <p:nvPicPr>
          <p:cNvPr id="13" name="Picture 12">
            <a:extLst>
              <a:ext uri="{FF2B5EF4-FFF2-40B4-BE49-F238E27FC236}">
                <a16:creationId xmlns:a16="http://schemas.microsoft.com/office/drawing/2014/main" id="{B734DEBB-8CD5-4A1B-82DF-6FA782BC1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50" y="2657761"/>
            <a:ext cx="3148311" cy="4074659"/>
          </a:xfrm>
          <a:prstGeom prst="rect">
            <a:avLst/>
          </a:prstGeom>
        </p:spPr>
      </p:pic>
    </p:spTree>
    <p:extLst>
      <p:ext uri="{BB962C8B-B14F-4D97-AF65-F5344CB8AC3E}">
        <p14:creationId xmlns:p14="http://schemas.microsoft.com/office/powerpoint/2010/main" val="3423394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RTA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62978" y="1628775"/>
            <a:ext cx="5237698" cy="4247317"/>
          </a:xfrm>
          <a:prstGeom prst="rect">
            <a:avLst/>
          </a:prstGeom>
          <a:noFill/>
        </p:spPr>
        <p:txBody>
          <a:bodyPr wrap="square">
            <a:spAutoFit/>
          </a:bodyPr>
          <a:lstStyle/>
          <a:p>
            <a:r>
              <a:rPr lang="en-GB" b="1" dirty="0">
                <a:solidFill>
                  <a:srgbClr val="002060"/>
                </a:solidFill>
                <a:latin typeface="+mj-lt"/>
              </a:rPr>
              <a:t>PROJECT DETAILS</a:t>
            </a:r>
          </a:p>
          <a:p>
            <a:pPr algn="ctr"/>
            <a:endParaRPr lang="en-GB" b="1" i="0" dirty="0">
              <a:solidFill>
                <a:srgbClr val="002060"/>
              </a:solidFill>
              <a:effectLst/>
              <a:latin typeface="+mj-lt"/>
            </a:endParaRPr>
          </a:p>
          <a:p>
            <a:pPr marL="0" lvl="0" indent="0" algn="ctr" eaLnBrk="1" fontAlgn="base" latinLnBrk="1" hangingPunct="1">
              <a:lnSpc>
                <a:spcPct val="100000"/>
              </a:lnSpc>
              <a:spcBef>
                <a:spcPct val="0"/>
              </a:spcBef>
              <a:spcAft>
                <a:spcPct val="0"/>
              </a:spcAft>
              <a:buFontTx/>
              <a:buNone/>
            </a:pPr>
            <a:r>
              <a:rPr lang="en-US" altLang="en-US" sz="1800" u="none" baseline="0" dirty="0">
                <a:solidFill>
                  <a:srgbClr val="000000"/>
                </a:solidFill>
                <a:latin typeface="+mj-lt"/>
                <a:sym typeface="Calibri" pitchFamily="34" charset="0"/>
              </a:rPr>
              <a:t>Ride Safe, Arrive Safe</a:t>
            </a:r>
          </a:p>
          <a:p>
            <a:pPr algn="ctr" fontAlgn="base" latinLnBrk="1">
              <a:spcBef>
                <a:spcPct val="0"/>
              </a:spcBef>
              <a:spcAft>
                <a:spcPct val="0"/>
              </a:spcAft>
            </a:pPr>
            <a:r>
              <a:rPr lang="en-US" altLang="en-US" sz="1800" u="none" baseline="0" dirty="0">
                <a:solidFill>
                  <a:srgbClr val="000000"/>
                </a:solidFill>
                <a:latin typeface="+mj-lt"/>
                <a:sym typeface="Calibri" pitchFamily="34" charset="0"/>
              </a:rPr>
              <a:t>An accident is an unforeseen, unexpected event that may result in mortality (death), morbidity (condition of being diseased), disability, and economic loss. Globally accidents are the 8th leading cause of death and are responsible for about 8% of all deaths in the world. According to UN survey, Pakistan ranks 4th in vehicle accidents. These alarmingly high trends indicate the severity of threat RTAs impose on public health. As NTRC (National Transport Research Centre) states, there are three main causes of road traffic accidents i.e., ignorance of road users, outmoded traffic, ineffective enforcement of traffic laws.</a:t>
            </a:r>
          </a:p>
        </p:txBody>
      </p:sp>
      <p:pic>
        <p:nvPicPr>
          <p:cNvPr id="8" name="Picture 3">
            <a:extLst>
              <a:ext uri="{FF2B5EF4-FFF2-40B4-BE49-F238E27FC236}">
                <a16:creationId xmlns:a16="http://schemas.microsoft.com/office/drawing/2014/main" id="{657AAFD2-D866-4361-9F14-6AB294B511F8}"/>
              </a:ext>
            </a:extLst>
          </p:cNvPr>
          <p:cNvPicPr>
            <a:picLocks/>
          </p:cNvPicPr>
          <p:nvPr/>
        </p:nvPicPr>
        <p:blipFill rotWithShape="1">
          <a:blip r:embed="rId4"/>
          <a:srcRect l="2614" t="2353" r="2448" b="4412"/>
          <a:stretch/>
        </p:blipFill>
        <p:spPr>
          <a:xfrm>
            <a:off x="5703648" y="1743075"/>
            <a:ext cx="5354877" cy="4529138"/>
          </a:xfrm>
          <a:prstGeom prst="rect">
            <a:avLst/>
          </a:prstGeom>
          <a:noFill/>
          <a:ln>
            <a:noFill/>
          </a:ln>
        </p:spPr>
      </p:pic>
    </p:spTree>
    <p:extLst>
      <p:ext uri="{BB962C8B-B14F-4D97-AF65-F5344CB8AC3E}">
        <p14:creationId xmlns:p14="http://schemas.microsoft.com/office/powerpoint/2010/main" val="3680366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RTA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62978" y="1628775"/>
            <a:ext cx="5237698" cy="4403770"/>
          </a:xfrm>
          <a:prstGeom prst="rect">
            <a:avLst/>
          </a:prstGeom>
          <a:noFill/>
        </p:spPr>
        <p:txBody>
          <a:bodyPr wrap="square">
            <a:spAutoFit/>
          </a:bodyPr>
          <a:lstStyle/>
          <a:p>
            <a:r>
              <a:rPr lang="en-GB" b="1" dirty="0">
                <a:solidFill>
                  <a:srgbClr val="002060"/>
                </a:solidFill>
                <a:latin typeface="+mj-lt"/>
              </a:rPr>
              <a:t>OBJECTIVES</a:t>
            </a:r>
          </a:p>
          <a:p>
            <a:pPr marL="0" lvl="0" indent="0" algn="l" eaLnBrk="1" fontAlgn="base" latinLnBrk="1" hangingPunct="1">
              <a:lnSpc>
                <a:spcPts val="1575"/>
              </a:lnSpc>
              <a:spcBef>
                <a:spcPct val="0"/>
              </a:spcBef>
              <a:spcAft>
                <a:spcPts val="425"/>
              </a:spcAft>
              <a:buFontTx/>
              <a:buNone/>
            </a:pPr>
            <a:endParaRPr lang="en-GB" altLang="en-US" b="1" dirty="0">
              <a:solidFill>
                <a:srgbClr val="002060"/>
              </a:solidFill>
              <a:latin typeface="+mj-lt"/>
              <a:sym typeface="Calibri" pitchFamily="34" charset="0"/>
            </a:endParaRPr>
          </a:p>
          <a:p>
            <a:pPr marL="0" lvl="0" indent="0" algn="l" eaLnBrk="1" fontAlgn="base" latinLnBrk="1" hangingPunct="1">
              <a:lnSpc>
                <a:spcPts val="1575"/>
              </a:lnSpc>
              <a:spcBef>
                <a:spcPct val="0"/>
              </a:spcBef>
              <a:spcAft>
                <a:spcPts val="425"/>
              </a:spcAft>
              <a:buFontTx/>
              <a:buNone/>
            </a:pPr>
            <a:r>
              <a:rPr lang="en-US" altLang="en-US" sz="1800" u="none" baseline="0" dirty="0">
                <a:solidFill>
                  <a:srgbClr val="000000"/>
                </a:solidFill>
                <a:latin typeface="+mj-lt"/>
                <a:sym typeface="Calibri" pitchFamily="34" charset="0"/>
              </a:rPr>
              <a:t>Promotion of safety tips for road traffic accidents prevention STRAPS.</a:t>
            </a:r>
          </a:p>
          <a:p>
            <a:pPr marL="0" lvl="0" indent="0" algn="just" eaLnBrk="1" fontAlgn="base" latinLnBrk="1" hangingPunct="1">
              <a:lnSpc>
                <a:spcPct val="100000"/>
              </a:lnSpc>
              <a:spcBef>
                <a:spcPct val="0"/>
              </a:spcBef>
              <a:spcAft>
                <a:spcPts val="825"/>
              </a:spcAft>
              <a:buFontTx/>
              <a:buNone/>
            </a:pPr>
            <a:r>
              <a:rPr lang="en-US" altLang="en-US" sz="1800" u="none" baseline="0" dirty="0">
                <a:solidFill>
                  <a:srgbClr val="000000"/>
                </a:solidFill>
                <a:latin typeface="+mj-lt"/>
                <a:sym typeface="Calibri" pitchFamily="34" charset="0"/>
              </a:rPr>
              <a:t>Following the speed limit</a:t>
            </a:r>
          </a:p>
          <a:p>
            <a:pPr marL="0" lvl="0" indent="0" algn="just" eaLnBrk="1" fontAlgn="base" latinLnBrk="1" hangingPunct="1">
              <a:lnSpc>
                <a:spcPts val="2275"/>
              </a:lnSpc>
              <a:spcBef>
                <a:spcPct val="0"/>
              </a:spcBef>
              <a:spcAft>
                <a:spcPct val="0"/>
              </a:spcAft>
              <a:buFontTx/>
              <a:buNone/>
            </a:pPr>
            <a:r>
              <a:rPr lang="en-US" altLang="en-US" sz="1800" u="none" baseline="0" dirty="0">
                <a:solidFill>
                  <a:srgbClr val="000000"/>
                </a:solidFill>
                <a:latin typeface="+mj-lt"/>
                <a:sym typeface="Calibri" pitchFamily="34" charset="0"/>
              </a:rPr>
              <a:t>Safety promotion for all major categories for road     users:</a:t>
            </a:r>
          </a:p>
          <a:p>
            <a:pPr marL="0" lvl="0" indent="0" algn="just" eaLnBrk="1" fontAlgn="base" latinLnBrk="1" hangingPunct="1">
              <a:lnSpc>
                <a:spcPts val="2275"/>
              </a:lnSpc>
              <a:spcBef>
                <a:spcPct val="0"/>
              </a:spcBef>
              <a:spcAft>
                <a:spcPct val="0"/>
              </a:spcAft>
              <a:buFontTx/>
              <a:buNone/>
            </a:pPr>
            <a:r>
              <a:rPr lang="en-US" altLang="en-US" sz="1800" u="none" baseline="0" dirty="0">
                <a:solidFill>
                  <a:srgbClr val="000000"/>
                </a:solidFill>
                <a:latin typeface="+mj-lt"/>
                <a:sym typeface="Calibri" pitchFamily="34" charset="0"/>
              </a:rPr>
              <a:t>Pedestrians </a:t>
            </a:r>
          </a:p>
          <a:p>
            <a:pPr marL="0" lvl="0" indent="0" algn="l" eaLnBrk="1" fontAlgn="base" latinLnBrk="1" hangingPunct="1">
              <a:lnSpc>
                <a:spcPts val="2275"/>
              </a:lnSpc>
              <a:spcBef>
                <a:spcPct val="0"/>
              </a:spcBef>
              <a:spcAft>
                <a:spcPct val="0"/>
              </a:spcAft>
              <a:buFontTx/>
              <a:buNone/>
            </a:pPr>
            <a:r>
              <a:rPr lang="en-US" altLang="en-US" sz="1800" u="none" baseline="0" dirty="0">
                <a:solidFill>
                  <a:srgbClr val="000000"/>
                </a:solidFill>
                <a:latin typeface="+mj-lt"/>
                <a:sym typeface="Calibri" pitchFamily="34" charset="0"/>
              </a:rPr>
              <a:t>Bicyclists and cyclists</a:t>
            </a:r>
          </a:p>
          <a:p>
            <a:pPr marL="0" lvl="0" indent="0" algn="l" eaLnBrk="1" fontAlgn="base" latinLnBrk="1" hangingPunct="1">
              <a:lnSpc>
                <a:spcPts val="2275"/>
              </a:lnSpc>
              <a:spcBef>
                <a:spcPct val="0"/>
              </a:spcBef>
              <a:spcAft>
                <a:spcPct val="0"/>
              </a:spcAft>
              <a:buFontTx/>
              <a:buNone/>
            </a:pPr>
            <a:r>
              <a:rPr lang="en-US" altLang="en-US" sz="1800" u="none" baseline="0" dirty="0">
                <a:solidFill>
                  <a:srgbClr val="000000"/>
                </a:solidFill>
                <a:latin typeface="+mj-lt"/>
                <a:sym typeface="Calibri" pitchFamily="34" charset="0"/>
              </a:rPr>
              <a:t>Drivers of cars, auto-rickshaws, truck drivers etc.</a:t>
            </a:r>
          </a:p>
          <a:p>
            <a:pPr marL="0" lvl="0" indent="0" algn="just" eaLnBrk="1" fontAlgn="base" latinLnBrk="1" hangingPunct="1">
              <a:lnSpc>
                <a:spcPts val="2300"/>
              </a:lnSpc>
              <a:spcBef>
                <a:spcPct val="0"/>
              </a:spcBef>
              <a:spcAft>
                <a:spcPct val="0"/>
              </a:spcAft>
              <a:buFontTx/>
              <a:buNone/>
            </a:pPr>
            <a:r>
              <a:rPr lang="en-US" altLang="en-US" sz="1800" u="none" baseline="0" dirty="0">
                <a:solidFill>
                  <a:srgbClr val="000000"/>
                </a:solidFill>
                <a:latin typeface="+mj-lt"/>
                <a:sym typeface="Calibri" pitchFamily="34" charset="0"/>
              </a:rPr>
              <a:t>Reduce the number of accidents and associated:</a:t>
            </a:r>
          </a:p>
          <a:p>
            <a:pPr marL="0" lvl="0" indent="0" algn="l" eaLnBrk="1" fontAlgn="base" latinLnBrk="1" hangingPunct="1">
              <a:lnSpc>
                <a:spcPts val="2300"/>
              </a:lnSpc>
              <a:spcBef>
                <a:spcPct val="0"/>
              </a:spcBef>
              <a:spcAft>
                <a:spcPct val="0"/>
              </a:spcAft>
              <a:buFontTx/>
              <a:buNone/>
            </a:pPr>
            <a:r>
              <a:rPr lang="en-US" altLang="en-US" sz="1800" u="none" baseline="0" dirty="0">
                <a:solidFill>
                  <a:srgbClr val="000000"/>
                </a:solidFill>
                <a:latin typeface="+mj-lt"/>
                <a:sym typeface="Calibri" pitchFamily="34" charset="0"/>
              </a:rPr>
              <a:t>Mortalities</a:t>
            </a:r>
          </a:p>
          <a:p>
            <a:pPr marL="0" lvl="0" indent="0" algn="l" eaLnBrk="1" fontAlgn="base" latinLnBrk="1" hangingPunct="1">
              <a:lnSpc>
                <a:spcPts val="2300"/>
              </a:lnSpc>
              <a:spcBef>
                <a:spcPct val="0"/>
              </a:spcBef>
              <a:spcAft>
                <a:spcPct val="0"/>
              </a:spcAft>
              <a:buFontTx/>
              <a:buNone/>
            </a:pPr>
            <a:r>
              <a:rPr lang="en-US" altLang="en-US" sz="1800" u="none" baseline="0" dirty="0">
                <a:solidFill>
                  <a:srgbClr val="000000"/>
                </a:solidFill>
                <a:latin typeface="+mj-lt"/>
                <a:sym typeface="Calibri" pitchFamily="34" charset="0"/>
              </a:rPr>
              <a:t>Morbidities and disability </a:t>
            </a:r>
          </a:p>
          <a:p>
            <a:pPr marL="0" lvl="0" indent="0" algn="l" eaLnBrk="1" fontAlgn="base" latinLnBrk="1" hangingPunct="1">
              <a:lnSpc>
                <a:spcPts val="2300"/>
              </a:lnSpc>
              <a:spcBef>
                <a:spcPct val="0"/>
              </a:spcBef>
              <a:spcAft>
                <a:spcPct val="0"/>
              </a:spcAft>
              <a:buFontTx/>
              <a:buNone/>
            </a:pPr>
            <a:r>
              <a:rPr lang="en-US" altLang="en-US" sz="1800" u="none" baseline="0" dirty="0">
                <a:solidFill>
                  <a:srgbClr val="000000"/>
                </a:solidFill>
                <a:latin typeface="+mj-lt"/>
                <a:sym typeface="Calibri" pitchFamily="34" charset="0"/>
              </a:rPr>
              <a:t>Economic loss due to RTAs</a:t>
            </a:r>
          </a:p>
          <a:p>
            <a:pPr marL="0" lvl="0" indent="0" algn="just" eaLnBrk="1" fontAlgn="base" latinLnBrk="1" hangingPunct="1">
              <a:lnSpc>
                <a:spcPts val="2300"/>
              </a:lnSpc>
              <a:spcBef>
                <a:spcPct val="0"/>
              </a:spcBef>
              <a:spcAft>
                <a:spcPct val="0"/>
              </a:spcAft>
              <a:buFontTx/>
              <a:buNone/>
            </a:pPr>
            <a:r>
              <a:rPr lang="en-US" altLang="en-US" sz="1800" u="none" baseline="0" dirty="0">
                <a:solidFill>
                  <a:srgbClr val="000000"/>
                </a:solidFill>
                <a:latin typeface="+mj-lt"/>
                <a:sym typeface="Calibri" pitchFamily="34" charset="0"/>
              </a:rPr>
              <a:t>Make the roads of Pakistan safe.</a:t>
            </a:r>
          </a:p>
        </p:txBody>
      </p:sp>
      <p:pic>
        <p:nvPicPr>
          <p:cNvPr id="10" name="Picture 1">
            <a:extLst>
              <a:ext uri="{FF2B5EF4-FFF2-40B4-BE49-F238E27FC236}">
                <a16:creationId xmlns:a16="http://schemas.microsoft.com/office/drawing/2014/main" id="{56B9E4A9-F531-49C4-8CD3-2F43AE2E49EC}"/>
              </a:ext>
            </a:extLst>
          </p:cNvPr>
          <p:cNvPicPr>
            <a:picLocks/>
          </p:cNvPicPr>
          <p:nvPr/>
        </p:nvPicPr>
        <p:blipFill>
          <a:blip r:embed="rId4"/>
          <a:srcRect/>
          <a:stretch>
            <a:fillRect/>
          </a:stretch>
        </p:blipFill>
        <p:spPr>
          <a:xfrm>
            <a:off x="5412472" y="2085294"/>
            <a:ext cx="3071812" cy="4221163"/>
          </a:xfrm>
          <a:prstGeom prst="rect">
            <a:avLst/>
          </a:prstGeom>
          <a:noFill/>
          <a:ln>
            <a:noFill/>
          </a:ln>
        </p:spPr>
      </p:pic>
      <p:pic>
        <p:nvPicPr>
          <p:cNvPr id="11" name="Picture 1">
            <a:extLst>
              <a:ext uri="{FF2B5EF4-FFF2-40B4-BE49-F238E27FC236}">
                <a16:creationId xmlns:a16="http://schemas.microsoft.com/office/drawing/2014/main" id="{639A942D-08BA-4D45-BFE3-55A30F6855D1}"/>
              </a:ext>
            </a:extLst>
          </p:cNvPr>
          <p:cNvPicPr>
            <a:picLocks/>
          </p:cNvPicPr>
          <p:nvPr/>
        </p:nvPicPr>
        <p:blipFill>
          <a:blip r:embed="rId5"/>
          <a:srcRect/>
          <a:stretch>
            <a:fillRect/>
          </a:stretch>
        </p:blipFill>
        <p:spPr>
          <a:xfrm>
            <a:off x="8590110" y="2284010"/>
            <a:ext cx="3544738" cy="3823729"/>
          </a:xfrm>
          <a:prstGeom prst="rect">
            <a:avLst/>
          </a:prstGeom>
          <a:noFill/>
          <a:ln>
            <a:noFill/>
          </a:ln>
        </p:spPr>
      </p:pic>
    </p:spTree>
    <p:extLst>
      <p:ext uri="{BB962C8B-B14F-4D97-AF65-F5344CB8AC3E}">
        <p14:creationId xmlns:p14="http://schemas.microsoft.com/office/powerpoint/2010/main" val="100109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ANTI CANCER CAMPAIGN</a:t>
            </a:r>
            <a:endParaRPr lang="en-GB" sz="2800" dirty="0"/>
          </a:p>
        </p:txBody>
      </p:sp>
      <p:pic>
        <p:nvPicPr>
          <p:cNvPr id="11" name="Picture 10">
            <a:extLst>
              <a:ext uri="{FF2B5EF4-FFF2-40B4-BE49-F238E27FC236}">
                <a16:creationId xmlns:a16="http://schemas.microsoft.com/office/drawing/2014/main" id="{55E934C0-9FDB-4127-881A-0185A902CD5C}"/>
              </a:ext>
            </a:extLst>
          </p:cNvPr>
          <p:cNvPicPr>
            <a:picLocks noChangeAspect="1"/>
          </p:cNvPicPr>
          <p:nvPr/>
        </p:nvPicPr>
        <p:blipFill rotWithShape="1">
          <a:blip r:embed="rId4">
            <a:extLst>
              <a:ext uri="{28A0092B-C50C-407E-A947-70E740481C1C}">
                <a14:useLocalDpi xmlns:a14="http://schemas.microsoft.com/office/drawing/2010/main" val="0"/>
              </a:ext>
            </a:extLst>
          </a:blip>
          <a:srcRect r="1377" b="14620"/>
          <a:stretch/>
        </p:blipFill>
        <p:spPr>
          <a:xfrm>
            <a:off x="8268901" y="1968953"/>
            <a:ext cx="3561150" cy="4360407"/>
          </a:xfrm>
          <a:prstGeom prst="rect">
            <a:avLst/>
          </a:prstGeom>
        </p:spPr>
      </p:pic>
      <p:pic>
        <p:nvPicPr>
          <p:cNvPr id="13" name="Picture 12">
            <a:extLst>
              <a:ext uri="{FF2B5EF4-FFF2-40B4-BE49-F238E27FC236}">
                <a16:creationId xmlns:a16="http://schemas.microsoft.com/office/drawing/2014/main" id="{8C271ED8-7AA9-4F10-8350-0A50A6D030D5}"/>
              </a:ext>
            </a:extLst>
          </p:cNvPr>
          <p:cNvPicPr>
            <a:picLocks noChangeAspect="1"/>
          </p:cNvPicPr>
          <p:nvPr/>
        </p:nvPicPr>
        <p:blipFill rotWithShape="1">
          <a:blip r:embed="rId5">
            <a:extLst>
              <a:ext uri="{28A0092B-C50C-407E-A947-70E740481C1C}">
                <a14:useLocalDpi xmlns:a14="http://schemas.microsoft.com/office/drawing/2010/main" val="0"/>
              </a:ext>
            </a:extLst>
          </a:blip>
          <a:srcRect l="1" r="-5121" b="10208"/>
          <a:stretch/>
        </p:blipFill>
        <p:spPr>
          <a:xfrm>
            <a:off x="4164908" y="1954666"/>
            <a:ext cx="3609215" cy="4360409"/>
          </a:xfrm>
          <a:prstGeom prst="rect">
            <a:avLst/>
          </a:prstGeom>
        </p:spPr>
      </p:pic>
      <p:pic>
        <p:nvPicPr>
          <p:cNvPr id="17" name="Picture 16">
            <a:extLst>
              <a:ext uri="{FF2B5EF4-FFF2-40B4-BE49-F238E27FC236}">
                <a16:creationId xmlns:a16="http://schemas.microsoft.com/office/drawing/2014/main" id="{FAEF4CEB-16AD-4B99-9828-723DA3062DDE}"/>
              </a:ext>
            </a:extLst>
          </p:cNvPr>
          <p:cNvPicPr>
            <a:picLocks noChangeAspect="1"/>
          </p:cNvPicPr>
          <p:nvPr/>
        </p:nvPicPr>
        <p:blipFill rotWithShape="1">
          <a:blip r:embed="rId6">
            <a:extLst>
              <a:ext uri="{28A0092B-C50C-407E-A947-70E740481C1C}">
                <a14:useLocalDpi xmlns:a14="http://schemas.microsoft.com/office/drawing/2010/main" val="0"/>
              </a:ext>
            </a:extLst>
          </a:blip>
          <a:srcRect r="-108" b="11037"/>
          <a:stretch/>
        </p:blipFill>
        <p:spPr>
          <a:xfrm>
            <a:off x="230364" y="1968954"/>
            <a:ext cx="3469155" cy="4360408"/>
          </a:xfrm>
          <a:prstGeom prst="rect">
            <a:avLst/>
          </a:prstGeom>
        </p:spPr>
      </p:pic>
    </p:spTree>
    <p:extLst>
      <p:ext uri="{BB962C8B-B14F-4D97-AF65-F5344CB8AC3E}">
        <p14:creationId xmlns:p14="http://schemas.microsoft.com/office/powerpoint/2010/main" val="3806411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5043353A-49FD-4FF1-B87F-27D5A7B95E56}"/>
              </a:ext>
            </a:extLst>
          </p:cNvPr>
          <p:cNvSpPr txBox="1"/>
          <p:nvPr/>
        </p:nvSpPr>
        <p:spPr>
          <a:xfrm>
            <a:off x="1248228" y="986463"/>
            <a:ext cx="9695543" cy="5755422"/>
          </a:xfrm>
          <a:prstGeom prst="rect">
            <a:avLst/>
          </a:prstGeom>
          <a:noFill/>
        </p:spPr>
        <p:txBody>
          <a:bodyPr wrap="square">
            <a:spAutoFit/>
          </a:bodyPr>
          <a:lstStyle/>
          <a:p>
            <a:pPr algn="ctr"/>
            <a:r>
              <a:rPr lang="en-GB" sz="2800" b="1" dirty="0">
                <a:solidFill>
                  <a:schemeClr val="accent1">
                    <a:lumMod val="50000"/>
                  </a:schemeClr>
                </a:solidFill>
                <a:latin typeface="+mj-lt"/>
              </a:rPr>
              <a:t>RCAP OBJECTIVES</a:t>
            </a:r>
          </a:p>
          <a:p>
            <a:pPr algn="ctr"/>
            <a:endParaRPr lang="en-GB" sz="2800" b="1" dirty="0">
              <a:solidFill>
                <a:schemeClr val="accent1">
                  <a:lumMod val="50000"/>
                </a:schemeClr>
              </a:solidFill>
              <a:latin typeface="+mj-lt"/>
            </a:endParaRPr>
          </a:p>
          <a:p>
            <a:pPr algn="ctr"/>
            <a:r>
              <a:rPr lang="en-GB" sz="2400" b="1" dirty="0">
                <a:solidFill>
                  <a:schemeClr val="accent1">
                    <a:lumMod val="50000"/>
                  </a:schemeClr>
                </a:solidFill>
                <a:latin typeface="+mj-lt"/>
              </a:rPr>
              <a:t>1</a:t>
            </a:r>
            <a:r>
              <a:rPr lang="en-GB" sz="2400" dirty="0">
                <a:latin typeface="+mj-lt"/>
              </a:rPr>
              <a:t>. Initial objectives are basic preventive services, notably</a:t>
            </a:r>
          </a:p>
          <a:p>
            <a:pPr algn="ctr"/>
            <a:r>
              <a:rPr lang="en-GB" sz="2400" dirty="0">
                <a:latin typeface="+mj-lt"/>
              </a:rPr>
              <a:t>immunization, access to basic drugs, and management of the most</a:t>
            </a:r>
          </a:p>
          <a:p>
            <a:pPr algn="ctr"/>
            <a:r>
              <a:rPr lang="en-GB" sz="2400" dirty="0">
                <a:latin typeface="+mj-lt"/>
              </a:rPr>
              <a:t>serious threats to health, along with Health Promotion and capacity</a:t>
            </a:r>
          </a:p>
          <a:p>
            <a:pPr algn="ctr"/>
            <a:r>
              <a:rPr lang="en-GB" sz="2400" dirty="0">
                <a:latin typeface="+mj-lt"/>
              </a:rPr>
              <a:t>building of Health care teams.</a:t>
            </a:r>
          </a:p>
          <a:p>
            <a:pPr algn="ctr"/>
            <a:r>
              <a:rPr lang="en-GB" sz="2400" b="1" dirty="0">
                <a:solidFill>
                  <a:schemeClr val="accent1">
                    <a:lumMod val="50000"/>
                  </a:schemeClr>
                </a:solidFill>
                <a:latin typeface="+mj-lt"/>
              </a:rPr>
              <a:t>2</a:t>
            </a:r>
            <a:r>
              <a:rPr lang="en-GB" sz="2400" dirty="0">
                <a:latin typeface="+mj-lt"/>
              </a:rPr>
              <a:t>. To become cost effective for prevention, referral, and management of</a:t>
            </a:r>
          </a:p>
          <a:p>
            <a:pPr algn="ctr"/>
            <a:r>
              <a:rPr lang="en-GB" sz="2400" dirty="0">
                <a:latin typeface="+mj-lt"/>
              </a:rPr>
              <a:t>diseases</a:t>
            </a:r>
          </a:p>
          <a:p>
            <a:pPr algn="ctr"/>
            <a:r>
              <a:rPr lang="en-GB" sz="2400" b="1" dirty="0">
                <a:solidFill>
                  <a:schemeClr val="accent1">
                    <a:lumMod val="50000"/>
                  </a:schemeClr>
                </a:solidFill>
                <a:latin typeface="+mj-lt"/>
              </a:rPr>
              <a:t>3</a:t>
            </a:r>
            <a:r>
              <a:rPr lang="en-GB" sz="2400" dirty="0">
                <a:latin typeface="+mj-lt"/>
              </a:rPr>
              <a:t>. To play a key role until health services, education, income, and</a:t>
            </a:r>
          </a:p>
          <a:p>
            <a:pPr algn="ctr"/>
            <a:r>
              <a:rPr lang="en-GB" sz="2400" dirty="0">
                <a:latin typeface="+mj-lt"/>
              </a:rPr>
              <a:t>communications have improved to the point that mortality/ morbidly</a:t>
            </a:r>
          </a:p>
          <a:p>
            <a:pPr algn="ctr"/>
            <a:r>
              <a:rPr lang="en-GB" sz="2400" dirty="0">
                <a:latin typeface="+mj-lt"/>
              </a:rPr>
              <a:t>has fallen substantially.</a:t>
            </a:r>
          </a:p>
          <a:p>
            <a:pPr algn="ctr"/>
            <a:r>
              <a:rPr lang="en-GB" sz="2400" b="1" dirty="0">
                <a:solidFill>
                  <a:schemeClr val="accent1">
                    <a:lumMod val="50000"/>
                  </a:schemeClr>
                </a:solidFill>
                <a:latin typeface="+mj-lt"/>
              </a:rPr>
              <a:t>4</a:t>
            </a:r>
            <a:r>
              <a:rPr lang="en-GB" sz="2400" dirty="0">
                <a:latin typeface="+mj-lt"/>
              </a:rPr>
              <a:t>. To improve level of development of infrastructure, health services,</a:t>
            </a:r>
          </a:p>
          <a:p>
            <a:pPr algn="ctr"/>
            <a:r>
              <a:rPr lang="en-GB" sz="2400" dirty="0">
                <a:latin typeface="+mj-lt"/>
              </a:rPr>
              <a:t>and socioeconomic status.</a:t>
            </a:r>
          </a:p>
          <a:p>
            <a:pPr algn="ctr"/>
            <a:r>
              <a:rPr lang="en-GB" sz="2400" b="1" dirty="0">
                <a:solidFill>
                  <a:schemeClr val="accent1">
                    <a:lumMod val="50000"/>
                  </a:schemeClr>
                </a:solidFill>
                <a:latin typeface="+mj-lt"/>
              </a:rPr>
              <a:t>5</a:t>
            </a:r>
            <a:r>
              <a:rPr lang="en-GB" sz="2400" dirty="0">
                <a:latin typeface="+mj-lt"/>
              </a:rPr>
              <a:t>. To achieve substantial improvement in QALY (quality adjusted life</a:t>
            </a:r>
          </a:p>
          <a:p>
            <a:pPr algn="ctr"/>
            <a:r>
              <a:rPr lang="en-GB" sz="2400" dirty="0">
                <a:latin typeface="+mj-lt"/>
              </a:rPr>
              <a:t>years ) and reduction in DALY(disability adjusted life years)</a:t>
            </a:r>
          </a:p>
        </p:txBody>
      </p:sp>
    </p:spTree>
    <p:extLst>
      <p:ext uri="{BB962C8B-B14F-4D97-AF65-F5344CB8AC3E}">
        <p14:creationId xmlns:p14="http://schemas.microsoft.com/office/powerpoint/2010/main" val="956751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ANTI CANCER CAMPAIGN</a:t>
            </a:r>
            <a:endParaRPr lang="en-GB" sz="2800" dirty="0"/>
          </a:p>
        </p:txBody>
      </p:sp>
      <p:pic>
        <p:nvPicPr>
          <p:cNvPr id="4" name="Picture 3">
            <a:extLst>
              <a:ext uri="{FF2B5EF4-FFF2-40B4-BE49-F238E27FC236}">
                <a16:creationId xmlns:a16="http://schemas.microsoft.com/office/drawing/2014/main" id="{F1CE8495-2260-482C-93B4-A5B380BCD34E}"/>
              </a:ext>
            </a:extLst>
          </p:cNvPr>
          <p:cNvPicPr>
            <a:picLocks noChangeAspect="1"/>
          </p:cNvPicPr>
          <p:nvPr/>
        </p:nvPicPr>
        <p:blipFill rotWithShape="1">
          <a:blip r:embed="rId4">
            <a:extLst>
              <a:ext uri="{28A0092B-C50C-407E-A947-70E740481C1C}">
                <a14:useLocalDpi xmlns:a14="http://schemas.microsoft.com/office/drawing/2010/main" val="0"/>
              </a:ext>
            </a:extLst>
          </a:blip>
          <a:srcRect r="-392" b="8383"/>
          <a:stretch/>
        </p:blipFill>
        <p:spPr>
          <a:xfrm>
            <a:off x="156026" y="1849749"/>
            <a:ext cx="3658737" cy="4722501"/>
          </a:xfrm>
          <a:prstGeom prst="rect">
            <a:avLst/>
          </a:prstGeom>
        </p:spPr>
      </p:pic>
      <p:pic>
        <p:nvPicPr>
          <p:cNvPr id="15" name="Picture 14">
            <a:extLst>
              <a:ext uri="{FF2B5EF4-FFF2-40B4-BE49-F238E27FC236}">
                <a16:creationId xmlns:a16="http://schemas.microsoft.com/office/drawing/2014/main" id="{5AA40F7E-6FDD-42E3-AE00-4EC2593F72EE}"/>
              </a:ext>
            </a:extLst>
          </p:cNvPr>
          <p:cNvPicPr>
            <a:picLocks noChangeAspect="1"/>
          </p:cNvPicPr>
          <p:nvPr/>
        </p:nvPicPr>
        <p:blipFill rotWithShape="1">
          <a:blip r:embed="rId5">
            <a:extLst>
              <a:ext uri="{28A0092B-C50C-407E-A947-70E740481C1C}">
                <a14:useLocalDpi xmlns:a14="http://schemas.microsoft.com/office/drawing/2010/main" val="0"/>
              </a:ext>
            </a:extLst>
          </a:blip>
          <a:srcRect l="1" r="1505" b="11084"/>
          <a:stretch/>
        </p:blipFill>
        <p:spPr>
          <a:xfrm>
            <a:off x="8322166" y="1791388"/>
            <a:ext cx="3713808" cy="4741875"/>
          </a:xfrm>
          <a:prstGeom prst="rect">
            <a:avLst/>
          </a:prstGeom>
        </p:spPr>
      </p:pic>
      <p:pic>
        <p:nvPicPr>
          <p:cNvPr id="19" name="Picture 18">
            <a:extLst>
              <a:ext uri="{FF2B5EF4-FFF2-40B4-BE49-F238E27FC236}">
                <a16:creationId xmlns:a16="http://schemas.microsoft.com/office/drawing/2014/main" id="{A953E111-9FE9-4C8A-963B-BEB51A19B012}"/>
              </a:ext>
            </a:extLst>
          </p:cNvPr>
          <p:cNvPicPr>
            <a:picLocks noChangeAspect="1"/>
          </p:cNvPicPr>
          <p:nvPr/>
        </p:nvPicPr>
        <p:blipFill rotWithShape="1">
          <a:blip r:embed="rId6">
            <a:extLst>
              <a:ext uri="{28A0092B-C50C-407E-A947-70E740481C1C}">
                <a14:useLocalDpi xmlns:a14="http://schemas.microsoft.com/office/drawing/2010/main" val="0"/>
              </a:ext>
            </a:extLst>
          </a:blip>
          <a:srcRect b="11448"/>
          <a:stretch/>
        </p:blipFill>
        <p:spPr>
          <a:xfrm>
            <a:off x="4240322" y="1810762"/>
            <a:ext cx="3770590" cy="4722501"/>
          </a:xfrm>
          <a:prstGeom prst="rect">
            <a:avLst/>
          </a:prstGeom>
        </p:spPr>
      </p:pic>
    </p:spTree>
    <p:extLst>
      <p:ext uri="{BB962C8B-B14F-4D97-AF65-F5344CB8AC3E}">
        <p14:creationId xmlns:p14="http://schemas.microsoft.com/office/powerpoint/2010/main" val="1919789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DR RUTH PFAU FILM FESTIVEL</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62977" y="1628775"/>
            <a:ext cx="5809197" cy="5215530"/>
          </a:xfrm>
          <a:prstGeom prst="rect">
            <a:avLst/>
          </a:prstGeom>
          <a:noFill/>
        </p:spPr>
        <p:txBody>
          <a:bodyPr wrap="square">
            <a:spAutoFit/>
          </a:bodyPr>
          <a:lstStyle/>
          <a:p>
            <a:r>
              <a:rPr lang="en-GB" b="1" dirty="0">
                <a:solidFill>
                  <a:srgbClr val="002060"/>
                </a:solidFill>
                <a:latin typeface="+mj-lt"/>
              </a:rPr>
              <a:t>PROJECT DETAILS</a:t>
            </a:r>
          </a:p>
          <a:p>
            <a:pPr algn="ctr"/>
            <a:endParaRPr lang="en-GB" b="1" i="0" dirty="0">
              <a:solidFill>
                <a:srgbClr val="002060"/>
              </a:solidFill>
              <a:effectLst/>
              <a:latin typeface="+mj-lt"/>
            </a:endParaRPr>
          </a:p>
          <a:p>
            <a:pPr marL="0" marR="0">
              <a:lnSpc>
                <a:spcPct val="115000"/>
              </a:lnSpc>
              <a:spcBef>
                <a:spcPts val="0"/>
              </a:spcBef>
              <a:spcAft>
                <a:spcPts val="1000"/>
              </a:spcAft>
            </a:pPr>
            <a:r>
              <a:rPr lang="en-US" sz="1800" dirty="0">
                <a:effectLst/>
                <a:latin typeface="+mj-lt"/>
                <a:ea typeface="SimSun" panose="02010600030101010101" pitchFamily="2" charset="-122"/>
                <a:cs typeface="Times New Roman" panose="02020603050405020304" pitchFamily="18" charset="0"/>
              </a:rPr>
              <a:t>A healthy competition was introduced among the movie makers to ensure high quality movies. Winners were decided by the esteemed Judi that included </a:t>
            </a:r>
            <a:r>
              <a:rPr lang="en-US" sz="1800" dirty="0" err="1">
                <a:effectLst/>
                <a:latin typeface="+mj-lt"/>
                <a:ea typeface="SimSun" panose="02010600030101010101" pitchFamily="2" charset="-122"/>
                <a:cs typeface="Times New Roman" panose="02020603050405020304" pitchFamily="18" charset="0"/>
              </a:rPr>
              <a:t>Ehd</a:t>
            </a:r>
            <a:r>
              <a:rPr lang="en-US" sz="1800" dirty="0">
                <a:effectLst/>
                <a:latin typeface="+mj-lt"/>
                <a:ea typeface="SimSun" panose="02010600030101010101" pitchFamily="2" charset="-122"/>
                <a:cs typeface="Times New Roman" panose="02020603050405020304" pitchFamily="18" charset="0"/>
              </a:rPr>
              <a:t> e </a:t>
            </a:r>
            <a:r>
              <a:rPr lang="en-US" sz="1800" dirty="0" err="1">
                <a:effectLst/>
                <a:latin typeface="+mj-lt"/>
                <a:ea typeface="SimSun" panose="02010600030101010101" pitchFamily="2" charset="-122"/>
                <a:cs typeface="Times New Roman" panose="02020603050405020304" pitchFamily="18" charset="0"/>
              </a:rPr>
              <a:t>Wafa</a:t>
            </a:r>
            <a:r>
              <a:rPr lang="en-US" sz="1800" dirty="0">
                <a:effectLst/>
                <a:latin typeface="+mj-lt"/>
                <a:ea typeface="SimSun" panose="02010600030101010101" pitchFamily="2" charset="-122"/>
                <a:cs typeface="Times New Roman" panose="02020603050405020304" pitchFamily="18" charset="0"/>
              </a:rPr>
              <a:t> and Load wedding famed, award winning actor Anjum Habibi, and one of the famous producers and writers in the industry – Tanveer Sardar, who has many celebrated TV shows to his name.</a:t>
            </a:r>
          </a:p>
          <a:p>
            <a:pPr marL="0" marR="0">
              <a:lnSpc>
                <a:spcPct val="115000"/>
              </a:lnSpc>
              <a:spcBef>
                <a:spcPts val="0"/>
              </a:spcBef>
              <a:spcAft>
                <a:spcPts val="1000"/>
              </a:spcAft>
            </a:pPr>
            <a:r>
              <a:rPr lang="en-US" sz="1800" dirty="0">
                <a:effectLst/>
                <a:latin typeface="+mj-lt"/>
                <a:ea typeface="SimSun" panose="02010600030101010101" pitchFamily="2" charset="-122"/>
                <a:cs typeface="Times New Roman" panose="02020603050405020304" pitchFamily="18" charset="0"/>
              </a:rPr>
              <a:t>Shahryar Khan Afridi and Dr. Prof Muhammad Umar, VC RMU were invited as chief guests. A total of 13 movies were submitted out of which top 3 movies were given cash prizes of 15k, 10k and 5k respectively. First position was scored by the students of Army Medical College, second and third by Rawalpindi Medical University students. The session ended on a note by our respected chief guests.</a:t>
            </a:r>
          </a:p>
        </p:txBody>
      </p:sp>
      <p:pic>
        <p:nvPicPr>
          <p:cNvPr id="4" name="Picture 3">
            <a:extLst>
              <a:ext uri="{FF2B5EF4-FFF2-40B4-BE49-F238E27FC236}">
                <a16:creationId xmlns:a16="http://schemas.microsoft.com/office/drawing/2014/main" id="{F9E52578-F185-41B3-83B5-235E3300378D}"/>
              </a:ext>
            </a:extLst>
          </p:cNvPr>
          <p:cNvPicPr>
            <a:picLocks noChangeAspect="1"/>
          </p:cNvPicPr>
          <p:nvPr/>
        </p:nvPicPr>
        <p:blipFill rotWithShape="1">
          <a:blip r:embed="rId4">
            <a:extLst>
              <a:ext uri="{28A0092B-C50C-407E-A947-70E740481C1C}">
                <a14:useLocalDpi xmlns:a14="http://schemas.microsoft.com/office/drawing/2010/main" val="0"/>
              </a:ext>
            </a:extLst>
          </a:blip>
          <a:srcRect t="9600" r="1439"/>
          <a:stretch/>
        </p:blipFill>
        <p:spPr>
          <a:xfrm>
            <a:off x="5867401" y="2388507"/>
            <a:ext cx="6161622" cy="3986706"/>
          </a:xfrm>
          <a:prstGeom prst="rect">
            <a:avLst/>
          </a:prstGeom>
        </p:spPr>
      </p:pic>
    </p:spTree>
    <p:extLst>
      <p:ext uri="{BB962C8B-B14F-4D97-AF65-F5344CB8AC3E}">
        <p14:creationId xmlns:p14="http://schemas.microsoft.com/office/powerpoint/2010/main" val="4066422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DR RUTH PFAU FILM FESTIVEL</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315388" y="2160443"/>
            <a:ext cx="5437723" cy="3242170"/>
          </a:xfrm>
          <a:prstGeom prst="rect">
            <a:avLst/>
          </a:prstGeom>
          <a:noFill/>
        </p:spPr>
        <p:txBody>
          <a:bodyPr wrap="square">
            <a:spAutoFit/>
          </a:bodyPr>
          <a:lstStyle/>
          <a:p>
            <a:r>
              <a:rPr lang="en-GB" b="1" dirty="0">
                <a:solidFill>
                  <a:srgbClr val="002060"/>
                </a:solidFill>
                <a:latin typeface="+mj-lt"/>
              </a:rPr>
              <a:t>OBJECTIVES</a:t>
            </a:r>
          </a:p>
          <a:p>
            <a:pPr algn="ctr"/>
            <a:endParaRPr lang="en-GB" b="1" i="0" dirty="0">
              <a:solidFill>
                <a:srgbClr val="002060"/>
              </a:solidFill>
              <a:effectLst/>
              <a:latin typeface="+mj-lt"/>
            </a:endParaRPr>
          </a:p>
          <a:p>
            <a:pPr marL="0" marR="0">
              <a:lnSpc>
                <a:spcPct val="115000"/>
              </a:lnSpc>
              <a:spcBef>
                <a:spcPts val="0"/>
              </a:spcBef>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Spread Awareness about COVID 19</a:t>
            </a:r>
          </a:p>
          <a:p>
            <a:pPr marL="0" marR="0">
              <a:lnSpc>
                <a:spcPct val="115000"/>
              </a:lnSpc>
              <a:spcBef>
                <a:spcPts val="0"/>
              </a:spcBef>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Spread Awareness about common health issues prevailing in our society</a:t>
            </a:r>
          </a:p>
          <a:p>
            <a:pPr marL="0" marR="0">
              <a:lnSpc>
                <a:spcPct val="115000"/>
              </a:lnSpc>
              <a:spcBef>
                <a:spcPts val="0"/>
              </a:spcBef>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Sensitize the Public on the need to follow precautionary measures in the wake of COVID 19</a:t>
            </a:r>
          </a:p>
          <a:p>
            <a:pPr marL="0" marR="0">
              <a:lnSpc>
                <a:spcPct val="115000"/>
              </a:lnSpc>
              <a:spcBef>
                <a:spcPts val="0"/>
              </a:spcBef>
              <a:spcAft>
                <a:spcPts val="1000"/>
              </a:spcAft>
            </a:pPr>
            <a:r>
              <a:rPr lang="en-US" sz="1800" dirty="0">
                <a:effectLst/>
                <a:latin typeface="Calibri" panose="020F0502020204030204" pitchFamily="34" charset="0"/>
                <a:ea typeface="SimSun" panose="02010600030101010101" pitchFamily="2" charset="-122"/>
                <a:cs typeface="Times New Roman" panose="02020603050405020304" pitchFamily="18" charset="0"/>
              </a:rPr>
              <a:t>Provide students the platform to explore their movie making and acting skills</a:t>
            </a:r>
            <a:endParaRPr lang="en-US" sz="2800" dirty="0"/>
          </a:p>
        </p:txBody>
      </p:sp>
      <p:pic>
        <p:nvPicPr>
          <p:cNvPr id="8" name="Picture 7">
            <a:extLst>
              <a:ext uri="{FF2B5EF4-FFF2-40B4-BE49-F238E27FC236}">
                <a16:creationId xmlns:a16="http://schemas.microsoft.com/office/drawing/2014/main" id="{D5A37723-5549-4FB7-9094-9C4EDDFEA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968954"/>
            <a:ext cx="5437723" cy="3625149"/>
          </a:xfrm>
          <a:prstGeom prst="rect">
            <a:avLst/>
          </a:prstGeom>
        </p:spPr>
      </p:pic>
    </p:spTree>
    <p:extLst>
      <p:ext uri="{BB962C8B-B14F-4D97-AF65-F5344CB8AC3E}">
        <p14:creationId xmlns:p14="http://schemas.microsoft.com/office/powerpoint/2010/main" val="1641351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MARKHOUR FITNESS CLUB – MISS FIT</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838200" y="2085295"/>
            <a:ext cx="4452793" cy="3300006"/>
          </a:xfrm>
          <a:prstGeom prst="rect">
            <a:avLst/>
          </a:prstGeom>
          <a:noFill/>
        </p:spPr>
        <p:txBody>
          <a:bodyPr wrap="square">
            <a:spAutoFit/>
          </a:bodyPr>
          <a:lstStyle/>
          <a:p>
            <a:r>
              <a:rPr lang="en-GB" b="1" dirty="0">
                <a:solidFill>
                  <a:srgbClr val="002060"/>
                </a:solidFill>
                <a:latin typeface="+mj-lt"/>
              </a:rPr>
              <a:t>PROJECT DETAILS</a:t>
            </a:r>
          </a:p>
          <a:p>
            <a:pPr algn="ctr"/>
            <a:endParaRPr lang="en-GB" b="1" i="0" dirty="0">
              <a:solidFill>
                <a:srgbClr val="002060"/>
              </a:solidFill>
              <a:effectLst/>
              <a:latin typeface="+mj-lt"/>
            </a:endParaRPr>
          </a:p>
          <a:p>
            <a:pPr marL="0" marR="0">
              <a:lnSpc>
                <a:spcPct val="107000"/>
              </a:lnSpc>
              <a:spcBef>
                <a:spcPts val="0"/>
              </a:spcBef>
              <a:spcAft>
                <a:spcPts val="800"/>
              </a:spcAft>
            </a:pPr>
            <a:r>
              <a:rPr lang="en-IN" dirty="0">
                <a:effectLst/>
                <a:latin typeface="+mj-lt"/>
                <a:ea typeface="Calibri" panose="020F0502020204030204" pitchFamily="34" charset="0"/>
                <a:cs typeface="Times New Roman" panose="02020603050405020304" pitchFamily="18" charset="0"/>
              </a:rPr>
              <a:t>Markhor Fitness Club (a project by RCAP) arranged a Nutrition and Fitness workshop in CPC hall NTB RMU, on March 31st, 2022. </a:t>
            </a:r>
            <a:endParaRPr lang="en-US" dirty="0">
              <a:effectLst/>
              <a:latin typeface="+mj-lt"/>
              <a:ea typeface="Calibri" panose="020F0502020204030204" pitchFamily="34" charset="0"/>
              <a:cs typeface="Times New Roman" panose="02020603050405020304" pitchFamily="18" charset="0"/>
            </a:endParaRPr>
          </a:p>
          <a:p>
            <a:r>
              <a:rPr lang="en-IN" dirty="0" err="1">
                <a:effectLst/>
                <a:latin typeface="+mj-lt"/>
                <a:ea typeface="Calibri" panose="020F0502020204030204" pitchFamily="34" charset="0"/>
                <a:cs typeface="Times New Roman" panose="02020603050405020304" pitchFamily="18" charset="0"/>
              </a:rPr>
              <a:t>Dr.</a:t>
            </a:r>
            <a:r>
              <a:rPr lang="en-IN" dirty="0">
                <a:effectLst/>
                <a:latin typeface="+mj-lt"/>
                <a:ea typeface="Calibri" panose="020F0502020204030204" pitchFamily="34" charset="0"/>
                <a:cs typeface="Times New Roman" panose="02020603050405020304" pitchFamily="18" charset="0"/>
              </a:rPr>
              <a:t> Saba Haider, a renowned nutritionist and fitness expert - the guest speaker of the workshop, gave a very holistic approach for treating health and fitness issues, which encompassed rightful guidance about nutrition and lifestyle. </a:t>
            </a:r>
            <a:endParaRPr lang="en-US" sz="2800" dirty="0">
              <a:latin typeface="+mj-lt"/>
            </a:endParaRPr>
          </a:p>
        </p:txBody>
      </p:sp>
      <p:pic>
        <p:nvPicPr>
          <p:cNvPr id="8" name="Picture 7">
            <a:extLst>
              <a:ext uri="{FF2B5EF4-FFF2-40B4-BE49-F238E27FC236}">
                <a16:creationId xmlns:a16="http://schemas.microsoft.com/office/drawing/2014/main" id="{097A3110-DDEA-451F-A2EA-1E8861039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526" y="1959752"/>
            <a:ext cx="5706302" cy="4618273"/>
          </a:xfrm>
          <a:prstGeom prst="rect">
            <a:avLst/>
          </a:prstGeom>
        </p:spPr>
      </p:pic>
    </p:spTree>
    <p:extLst>
      <p:ext uri="{BB962C8B-B14F-4D97-AF65-F5344CB8AC3E}">
        <p14:creationId xmlns:p14="http://schemas.microsoft.com/office/powerpoint/2010/main" val="1560082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MARKHOUR FITNESS CLUB – MISS FIT</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838200" y="2085295"/>
            <a:ext cx="4452793" cy="3229730"/>
          </a:xfrm>
          <a:prstGeom prst="rect">
            <a:avLst/>
          </a:prstGeom>
          <a:noFill/>
        </p:spPr>
        <p:txBody>
          <a:bodyPr wrap="square">
            <a:spAutoFit/>
          </a:bodyPr>
          <a:lstStyle/>
          <a:p>
            <a:r>
              <a:rPr lang="en-GB" b="1" dirty="0">
                <a:solidFill>
                  <a:srgbClr val="002060"/>
                </a:solidFill>
                <a:latin typeface="+mj-lt"/>
              </a:rPr>
              <a:t>OBJECTIVES</a:t>
            </a:r>
          </a:p>
          <a:p>
            <a:pPr marL="0" marR="0" indent="0">
              <a:lnSpc>
                <a:spcPct val="150000"/>
              </a:lnSpc>
              <a:spcBef>
                <a:spcPts val="0"/>
              </a:spcBef>
              <a:spcAft>
                <a:spcPts val="800"/>
              </a:spcAft>
              <a:buNone/>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IN" sz="1800" dirty="0">
                <a:effectLst/>
                <a:latin typeface="Calibri" panose="020F0502020204030204" pitchFamily="34" charset="0"/>
                <a:ea typeface="Calibri" panose="020F0502020204030204" pitchFamily="34" charset="0"/>
                <a:cs typeface="Times New Roman" panose="02020603050405020304" pitchFamily="18" charset="0"/>
              </a:rPr>
              <a:t>Fitness for </a:t>
            </a:r>
            <a:r>
              <a:rPr lang="en-IN" sz="1800" dirty="0" err="1">
                <a:effectLst/>
                <a:latin typeface="Calibri" panose="020F0502020204030204" pitchFamily="34" charset="0"/>
                <a:ea typeface="Calibri" panose="020F0502020204030204" pitchFamily="34" charset="0"/>
                <a:cs typeface="Times New Roman" panose="02020603050405020304" pitchFamily="18" charset="0"/>
              </a:rPr>
              <a:t>Rawalian</a:t>
            </a:r>
            <a:r>
              <a:rPr lang="en-IN" sz="1800" dirty="0">
                <a:effectLst/>
                <a:latin typeface="Calibri" panose="020F0502020204030204" pitchFamily="34" charset="0"/>
                <a:ea typeface="Calibri" panose="020F0502020204030204" pitchFamily="34" charset="0"/>
                <a:cs typeface="Times New Roman" panose="02020603050405020304" pitchFamily="18" charset="0"/>
              </a:rPr>
              <a:t> girls.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IN" sz="1800" dirty="0">
                <a:effectLst/>
                <a:latin typeface="Calibri" panose="020F0502020204030204" pitchFamily="34" charset="0"/>
                <a:ea typeface="Calibri" panose="020F0502020204030204" pitchFamily="34" charset="0"/>
                <a:cs typeface="Times New Roman" panose="02020603050405020304" pitchFamily="18" charset="0"/>
              </a:rPr>
              <a:t>Healthy diet and lifestyle.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IN" sz="1800" dirty="0">
                <a:effectLst/>
                <a:latin typeface="Calibri" panose="020F0502020204030204" pitchFamily="34" charset="0"/>
                <a:ea typeface="Calibri" panose="020F0502020204030204" pitchFamily="34" charset="0"/>
                <a:cs typeface="Times New Roman" panose="02020603050405020304" pitchFamily="18" charset="0"/>
              </a:rPr>
              <a:t>Motivate young girls to not only be healthy but be fit.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IN" sz="1800" dirty="0">
                <a:effectLst/>
                <a:latin typeface="Calibri" panose="020F0502020204030204" pitchFamily="34" charset="0"/>
                <a:ea typeface="Calibri" panose="020F0502020204030204" pitchFamily="34" charset="0"/>
                <a:cs typeface="Times New Roman" panose="02020603050405020304" pitchFamily="18" charset="0"/>
              </a:rPr>
              <a:t>Address health related issues of young girls.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DFC6CE4-F580-4F12-8F24-D3DCD5986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521" y="1502974"/>
            <a:ext cx="4762500" cy="4762500"/>
          </a:xfrm>
          <a:prstGeom prst="rect">
            <a:avLst/>
          </a:prstGeom>
        </p:spPr>
      </p:pic>
    </p:spTree>
    <p:extLst>
      <p:ext uri="{BB962C8B-B14F-4D97-AF65-F5344CB8AC3E}">
        <p14:creationId xmlns:p14="http://schemas.microsoft.com/office/powerpoint/2010/main" val="3179995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MARKHOUR FITNESS CLUB – GBPL VS RMU</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838200" y="2085295"/>
            <a:ext cx="4452793" cy="3300006"/>
          </a:xfrm>
          <a:prstGeom prst="rect">
            <a:avLst/>
          </a:prstGeom>
          <a:noFill/>
        </p:spPr>
        <p:txBody>
          <a:bodyPr wrap="square">
            <a:spAutoFit/>
          </a:bodyPr>
          <a:lstStyle/>
          <a:p>
            <a:r>
              <a:rPr lang="en-GB" b="1" dirty="0">
                <a:solidFill>
                  <a:srgbClr val="002060"/>
                </a:solidFill>
                <a:latin typeface="+mj-lt"/>
              </a:rPr>
              <a:t>PROJECT DETAILS</a:t>
            </a:r>
          </a:p>
          <a:p>
            <a:pPr algn="ctr"/>
            <a:endParaRPr lang="en-GB" b="1" i="0" dirty="0">
              <a:solidFill>
                <a:srgbClr val="002060"/>
              </a:solidFill>
              <a:effectLst/>
              <a:latin typeface="+mj-lt"/>
            </a:endParaRPr>
          </a:p>
          <a:p>
            <a:pPr marL="0" marR="0">
              <a:lnSpc>
                <a:spcPct val="107000"/>
              </a:lnSpc>
              <a:spcBef>
                <a:spcPts val="0"/>
              </a:spcBef>
              <a:spcAft>
                <a:spcPts val="800"/>
              </a:spcAft>
            </a:pPr>
            <a:r>
              <a:rPr lang="en-IN" dirty="0">
                <a:effectLst/>
                <a:latin typeface="+mj-lt"/>
                <a:ea typeface="Calibri" panose="020F0502020204030204" pitchFamily="34" charset="0"/>
                <a:cs typeface="Times New Roman" panose="02020603050405020304" pitchFamily="18" charset="0"/>
              </a:rPr>
              <a:t>Markhor Fitness Club (a project by RCAP) arranged a Nutrition and Fitness workshop in CPC hall NTB RMU, on March 31st, 2022. </a:t>
            </a:r>
            <a:endParaRPr lang="en-US" dirty="0">
              <a:effectLst/>
              <a:latin typeface="+mj-lt"/>
              <a:ea typeface="Calibri" panose="020F0502020204030204" pitchFamily="34" charset="0"/>
              <a:cs typeface="Times New Roman" panose="02020603050405020304" pitchFamily="18" charset="0"/>
            </a:endParaRPr>
          </a:p>
          <a:p>
            <a:r>
              <a:rPr lang="en-IN" dirty="0" err="1">
                <a:effectLst/>
                <a:latin typeface="+mj-lt"/>
                <a:ea typeface="Calibri" panose="020F0502020204030204" pitchFamily="34" charset="0"/>
                <a:cs typeface="Times New Roman" panose="02020603050405020304" pitchFamily="18" charset="0"/>
              </a:rPr>
              <a:t>Dr.</a:t>
            </a:r>
            <a:r>
              <a:rPr lang="en-IN" dirty="0">
                <a:effectLst/>
                <a:latin typeface="+mj-lt"/>
                <a:ea typeface="Calibri" panose="020F0502020204030204" pitchFamily="34" charset="0"/>
                <a:cs typeface="Times New Roman" panose="02020603050405020304" pitchFamily="18" charset="0"/>
              </a:rPr>
              <a:t> Saba Haider, a renowned nutritionist and fitness expert - the guest speaker of the workshop, gave a very holistic approach for treating health and fitness issues, which encompassed rightful guidance about nutrition and lifestyle. </a:t>
            </a:r>
            <a:endParaRPr lang="en-US" sz="2800" dirty="0">
              <a:latin typeface="+mj-lt"/>
            </a:endParaRPr>
          </a:p>
        </p:txBody>
      </p:sp>
    </p:spTree>
    <p:extLst>
      <p:ext uri="{BB962C8B-B14F-4D97-AF65-F5344CB8AC3E}">
        <p14:creationId xmlns:p14="http://schemas.microsoft.com/office/powerpoint/2010/main" val="82284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INNOVATION EXPO RENOVACON 22</a:t>
            </a:r>
            <a:endParaRPr lang="en-GB" sz="2800" dirty="0"/>
          </a:p>
        </p:txBody>
      </p:sp>
      <p:pic>
        <p:nvPicPr>
          <p:cNvPr id="8" name="Picture 7">
            <a:extLst>
              <a:ext uri="{FF2B5EF4-FFF2-40B4-BE49-F238E27FC236}">
                <a16:creationId xmlns:a16="http://schemas.microsoft.com/office/drawing/2014/main" id="{130D8EDF-5371-4B9F-8D3E-FC4D947AF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987" y="1630017"/>
            <a:ext cx="9231229" cy="5169698"/>
          </a:xfrm>
          <a:prstGeom prst="rect">
            <a:avLst/>
          </a:prstGeom>
        </p:spPr>
      </p:pic>
    </p:spTree>
    <p:extLst>
      <p:ext uri="{BB962C8B-B14F-4D97-AF65-F5344CB8AC3E}">
        <p14:creationId xmlns:p14="http://schemas.microsoft.com/office/powerpoint/2010/main" val="3074910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INNOVATION EXPO RENOVACON 22</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573156" y="1767243"/>
            <a:ext cx="6185453" cy="5097999"/>
          </a:xfrm>
          <a:prstGeom prst="rect">
            <a:avLst/>
          </a:prstGeom>
          <a:noFill/>
        </p:spPr>
        <p:txBody>
          <a:bodyPr wrap="square">
            <a:spAutoFit/>
          </a:bodyPr>
          <a:lstStyle/>
          <a:p>
            <a:r>
              <a:rPr lang="en-GB" b="1" dirty="0">
                <a:solidFill>
                  <a:srgbClr val="002060"/>
                </a:solidFill>
                <a:latin typeface="+mj-lt"/>
              </a:rPr>
              <a:t>PROJECT DETAILS</a:t>
            </a:r>
            <a:endParaRPr lang="en-GB" b="1" i="0" dirty="0">
              <a:solidFill>
                <a:srgbClr val="002060"/>
              </a:solidFill>
              <a:effectLst/>
              <a:latin typeface="+mj-lt"/>
            </a:endParaRPr>
          </a:p>
          <a:p>
            <a:pPr marL="0" marR="0">
              <a:lnSpc>
                <a:spcPct val="107000"/>
              </a:lnSpc>
              <a:spcBef>
                <a:spcPts val="0"/>
              </a:spcBef>
              <a:spcAft>
                <a:spcPts val="800"/>
              </a:spcAft>
            </a:pPr>
            <a:r>
              <a:rPr lang="en-US" sz="1800" dirty="0">
                <a:effectLst/>
                <a:latin typeface="+mj-lt"/>
                <a:ea typeface="Calibri" panose="020F0502020204030204" pitchFamily="34" charset="0"/>
                <a:cs typeface="Arial" panose="020B0604020202020204" pitchFamily="34" charset="0"/>
              </a:rPr>
              <a:t>The idea for the innovation expo was built on the fact that healthcare faces intractable challenges, which require innovative solutions. So far, innovation in healthcare is a foreign concept amongst medical students. With this event, we hoped to promote a culture of innovation in our university and foster creativity among its students. Students in RMU were familiarized with the process and event through class sessions, and online webinars were held for medical students from other Universities. Engineering students were also invited to present their healthcare related innovation projects. These efforts garnered the submission of over 100 projects from RMU and various other medical and engineering universities, notably King Edward Medical College, Foundation University Medical College, Islamabad Medical and DENTAL college, </a:t>
            </a:r>
            <a:r>
              <a:rPr lang="en-US" sz="1800" dirty="0" err="1">
                <a:effectLst/>
                <a:latin typeface="+mj-lt"/>
                <a:ea typeface="Calibri" panose="020F0502020204030204" pitchFamily="34" charset="0"/>
                <a:cs typeface="Arial" panose="020B0604020202020204" pitchFamily="34" charset="0"/>
              </a:rPr>
              <a:t>Shifa</a:t>
            </a:r>
            <a:r>
              <a:rPr lang="en-US" sz="1800" dirty="0">
                <a:effectLst/>
                <a:latin typeface="+mj-lt"/>
                <a:ea typeface="Calibri" panose="020F0502020204030204" pitchFamily="34" charset="0"/>
                <a:cs typeface="Arial" panose="020B0604020202020204" pitchFamily="34" charset="0"/>
              </a:rPr>
              <a:t> medical college, NUST and Hitech. Projects were further shortlisted by judges for oral and poster presentations in the aforementioned categories</a:t>
            </a:r>
            <a:r>
              <a:rPr lang="en-IN" dirty="0">
                <a:effectLst/>
                <a:latin typeface="+mj-lt"/>
                <a:ea typeface="Calibri" panose="020F0502020204030204" pitchFamily="34" charset="0"/>
                <a:cs typeface="Times New Roman" panose="02020603050405020304" pitchFamily="18" charset="0"/>
              </a:rPr>
              <a:t>. </a:t>
            </a:r>
            <a:endParaRPr lang="en-US" sz="2800" dirty="0">
              <a:latin typeface="+mj-lt"/>
            </a:endParaRPr>
          </a:p>
        </p:txBody>
      </p:sp>
      <p:pic>
        <p:nvPicPr>
          <p:cNvPr id="8" name="Picture 7">
            <a:extLst>
              <a:ext uri="{FF2B5EF4-FFF2-40B4-BE49-F238E27FC236}">
                <a16:creationId xmlns:a16="http://schemas.microsoft.com/office/drawing/2014/main" id="{BFA64FD4-5A1A-42D7-9431-B6881E403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9636" y="1594968"/>
            <a:ext cx="1720638" cy="2380686"/>
          </a:xfrm>
          <a:prstGeom prst="rect">
            <a:avLst/>
          </a:prstGeom>
        </p:spPr>
      </p:pic>
      <p:pic>
        <p:nvPicPr>
          <p:cNvPr id="10" name="Picture 9">
            <a:extLst>
              <a:ext uri="{FF2B5EF4-FFF2-40B4-BE49-F238E27FC236}">
                <a16:creationId xmlns:a16="http://schemas.microsoft.com/office/drawing/2014/main" id="{0ECA1346-4040-49AB-8DFE-3FA89C6FF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2665" y="1594967"/>
            <a:ext cx="1940917" cy="2380686"/>
          </a:xfrm>
          <a:prstGeom prst="rect">
            <a:avLst/>
          </a:prstGeom>
        </p:spPr>
      </p:pic>
      <p:pic>
        <p:nvPicPr>
          <p:cNvPr id="16" name="Picture 15">
            <a:extLst>
              <a:ext uri="{FF2B5EF4-FFF2-40B4-BE49-F238E27FC236}">
                <a16:creationId xmlns:a16="http://schemas.microsoft.com/office/drawing/2014/main" id="{7AB92F16-C7FD-4EB9-8D96-51082F7F82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4885" y="4073702"/>
            <a:ext cx="3831705" cy="2536110"/>
          </a:xfrm>
          <a:prstGeom prst="rect">
            <a:avLst/>
          </a:prstGeom>
        </p:spPr>
      </p:pic>
    </p:spTree>
    <p:extLst>
      <p:ext uri="{BB962C8B-B14F-4D97-AF65-F5344CB8AC3E}">
        <p14:creationId xmlns:p14="http://schemas.microsoft.com/office/powerpoint/2010/main" val="3927381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371734" y="979754"/>
            <a:ext cx="7343779" cy="523220"/>
          </a:xfrm>
          <a:prstGeom prst="rect">
            <a:avLst/>
          </a:prstGeom>
          <a:noFill/>
        </p:spPr>
        <p:txBody>
          <a:bodyPr wrap="square">
            <a:spAutoFit/>
          </a:bodyPr>
          <a:lstStyle/>
          <a:p>
            <a:pPr algn="ctr"/>
            <a:r>
              <a:rPr lang="en-GB" sz="2800" b="1" dirty="0">
                <a:solidFill>
                  <a:srgbClr val="002060"/>
                </a:solidFill>
                <a:latin typeface="+mj-lt"/>
              </a:rPr>
              <a:t>INNOVATION EXPO RENOVACON 22</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573157" y="1767243"/>
            <a:ext cx="5032514" cy="3693319"/>
          </a:xfrm>
          <a:prstGeom prst="rect">
            <a:avLst/>
          </a:prstGeom>
          <a:noFill/>
        </p:spPr>
        <p:txBody>
          <a:bodyPr wrap="square">
            <a:spAutoFit/>
          </a:bodyPr>
          <a:lstStyle/>
          <a:p>
            <a:r>
              <a:rPr lang="en-GB" b="1" dirty="0">
                <a:solidFill>
                  <a:srgbClr val="002060"/>
                </a:solidFill>
                <a:latin typeface="+mj-lt"/>
              </a:rPr>
              <a:t>OBJECTIVES</a:t>
            </a:r>
          </a:p>
          <a:p>
            <a:r>
              <a:rPr lang="en-GB" sz="1800" dirty="0">
                <a:solidFill>
                  <a:srgbClr val="222222"/>
                </a:solidFill>
                <a:effectLst/>
                <a:latin typeface="+mj-lt"/>
                <a:ea typeface="Times New Roman" panose="02020603050405020304" pitchFamily="18" charset="0"/>
                <a:cs typeface="Arial" panose="020B0604020202020204" pitchFamily="34" charset="0"/>
              </a:rPr>
              <a:t>RCAP is conducting the first ever Innovation Expo as part of RENOVACON’22 in collaboration with </a:t>
            </a:r>
            <a:r>
              <a:rPr lang="en-GB" sz="1800" dirty="0" err="1">
                <a:solidFill>
                  <a:srgbClr val="222222"/>
                </a:solidFill>
                <a:effectLst/>
                <a:latin typeface="+mj-lt"/>
                <a:ea typeface="Times New Roman" panose="02020603050405020304" pitchFamily="18" charset="0"/>
                <a:cs typeface="Arial" panose="020B0604020202020204" pitchFamily="34" charset="0"/>
              </a:rPr>
              <a:t>Rawalian</a:t>
            </a:r>
            <a:r>
              <a:rPr lang="en-GB" sz="1800" dirty="0">
                <a:solidFill>
                  <a:srgbClr val="222222"/>
                </a:solidFill>
                <a:effectLst/>
                <a:latin typeface="+mj-lt"/>
                <a:ea typeface="Times New Roman" panose="02020603050405020304" pitchFamily="18" charset="0"/>
                <a:cs typeface="Arial" panose="020B0604020202020204" pitchFamily="34" charset="0"/>
              </a:rPr>
              <a:t> Student Research Society (RSRS) at Rawalpindi Medical University to promote innovative thinking among medical students and enhance collaboration among the fields of healthcare, engineering, and pharmaceutical sciences. Students from across the region designed and will present over 70 campaigns and innovation projects related to public health, heath technology, and medical education. Our goal is to strive towards a healthier future through health promotion and innovation.</a:t>
            </a:r>
            <a:endParaRPr lang="en-US" sz="2800" dirty="0">
              <a:latin typeface="+mj-lt"/>
              <a:cs typeface="Arial" panose="020B0604020202020204" pitchFamily="34" charset="0"/>
            </a:endParaRPr>
          </a:p>
        </p:txBody>
      </p:sp>
      <p:pic>
        <p:nvPicPr>
          <p:cNvPr id="4" name="Picture 3">
            <a:extLst>
              <a:ext uri="{FF2B5EF4-FFF2-40B4-BE49-F238E27FC236}">
                <a16:creationId xmlns:a16="http://schemas.microsoft.com/office/drawing/2014/main" id="{63E69650-9A92-4DDA-A77A-8833ED73C7AC}"/>
              </a:ext>
            </a:extLst>
          </p:cNvPr>
          <p:cNvPicPr>
            <a:picLocks noChangeAspect="1"/>
          </p:cNvPicPr>
          <p:nvPr/>
        </p:nvPicPr>
        <p:blipFill rotWithShape="1">
          <a:blip r:embed="rId4">
            <a:extLst>
              <a:ext uri="{28A0092B-C50C-407E-A947-70E740481C1C}">
                <a14:useLocalDpi xmlns:a14="http://schemas.microsoft.com/office/drawing/2010/main" val="0"/>
              </a:ext>
            </a:extLst>
          </a:blip>
          <a:srcRect l="1236" t="-15596" r="-1236" b="15596"/>
          <a:stretch/>
        </p:blipFill>
        <p:spPr>
          <a:xfrm>
            <a:off x="5605671" y="1691934"/>
            <a:ext cx="6013014" cy="3900479"/>
          </a:xfrm>
          <a:prstGeom prst="rect">
            <a:avLst/>
          </a:prstGeom>
        </p:spPr>
      </p:pic>
    </p:spTree>
    <p:extLst>
      <p:ext uri="{BB962C8B-B14F-4D97-AF65-F5344CB8AC3E}">
        <p14:creationId xmlns:p14="http://schemas.microsoft.com/office/powerpoint/2010/main" val="117834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8" name="TextBox 7">
            <a:extLst>
              <a:ext uri="{FF2B5EF4-FFF2-40B4-BE49-F238E27FC236}">
                <a16:creationId xmlns:a16="http://schemas.microsoft.com/office/drawing/2014/main" id="{6B824010-3BD6-4608-B5B5-BEFF1F51AD3D}"/>
              </a:ext>
            </a:extLst>
          </p:cNvPr>
          <p:cNvSpPr txBox="1"/>
          <p:nvPr/>
        </p:nvSpPr>
        <p:spPr>
          <a:xfrm>
            <a:off x="1491340" y="1325563"/>
            <a:ext cx="9365346" cy="5386090"/>
          </a:xfrm>
          <a:prstGeom prst="rect">
            <a:avLst/>
          </a:prstGeom>
          <a:noFill/>
        </p:spPr>
        <p:txBody>
          <a:bodyPr wrap="square">
            <a:spAutoFit/>
          </a:bodyPr>
          <a:lstStyle/>
          <a:p>
            <a:pPr algn="ctr"/>
            <a:r>
              <a:rPr lang="en-GB" sz="2800" b="1" dirty="0">
                <a:solidFill>
                  <a:schemeClr val="accent1">
                    <a:lumMod val="50000"/>
                  </a:schemeClr>
                </a:solidFill>
                <a:latin typeface="+mj-lt"/>
              </a:rPr>
              <a:t>RECENT PROJECTS</a:t>
            </a:r>
          </a:p>
          <a:p>
            <a:pPr algn="ctr"/>
            <a:endParaRPr lang="en-GB" sz="2800" b="1" dirty="0">
              <a:solidFill>
                <a:schemeClr val="accent1">
                  <a:lumMod val="50000"/>
                </a:schemeClr>
              </a:solidFill>
              <a:latin typeface="+mj-lt"/>
            </a:endParaRPr>
          </a:p>
          <a:p>
            <a:pPr marL="285750" indent="-285750">
              <a:buFont typeface="Arial" panose="020B0604020202020204" pitchFamily="34" charset="0"/>
              <a:buChar char="•"/>
            </a:pPr>
            <a:r>
              <a:rPr lang="en-GB" dirty="0">
                <a:latin typeface="+mj-lt"/>
              </a:rPr>
              <a:t>World Hepatitis Day Seminar</a:t>
            </a:r>
          </a:p>
          <a:p>
            <a:pPr marL="285750" indent="-285750">
              <a:buFont typeface="Arial" panose="020B0604020202020204" pitchFamily="34" charset="0"/>
              <a:buChar char="•"/>
            </a:pPr>
            <a:r>
              <a:rPr lang="en-GB" dirty="0">
                <a:latin typeface="+mj-lt"/>
              </a:rPr>
              <a:t>Nurture Yourself</a:t>
            </a:r>
          </a:p>
          <a:p>
            <a:pPr marL="285750" indent="-285750">
              <a:buFont typeface="Arial" panose="020B0604020202020204" pitchFamily="34" charset="0"/>
              <a:buChar char="•"/>
            </a:pPr>
            <a:r>
              <a:rPr lang="en-GB" dirty="0">
                <a:latin typeface="+mj-lt"/>
              </a:rPr>
              <a:t>Safe Motherhood awareness Campaign</a:t>
            </a:r>
          </a:p>
          <a:p>
            <a:pPr marL="285750" indent="-285750">
              <a:buFont typeface="Arial" panose="020B0604020202020204" pitchFamily="34" charset="0"/>
              <a:buChar char="•"/>
            </a:pPr>
            <a:r>
              <a:rPr lang="en-GB" dirty="0">
                <a:latin typeface="+mj-lt"/>
              </a:rPr>
              <a:t>RMU Hepatitis free zone</a:t>
            </a:r>
          </a:p>
          <a:p>
            <a:pPr marL="285750" indent="-285750">
              <a:buFont typeface="Arial" panose="020B0604020202020204" pitchFamily="34" charset="0"/>
              <a:buChar char="•"/>
            </a:pPr>
            <a:r>
              <a:rPr lang="en-GB" dirty="0">
                <a:latin typeface="+mj-lt"/>
              </a:rPr>
              <a:t>Thalassemia Prevention</a:t>
            </a:r>
          </a:p>
          <a:p>
            <a:pPr marL="285750" indent="-285750">
              <a:buFont typeface="Arial" panose="020B0604020202020204" pitchFamily="34" charset="0"/>
              <a:buChar char="•"/>
            </a:pPr>
            <a:r>
              <a:rPr lang="en-GB" dirty="0">
                <a:latin typeface="+mj-lt"/>
              </a:rPr>
              <a:t>RMU Smoking Free Campus</a:t>
            </a:r>
          </a:p>
          <a:p>
            <a:pPr marL="285750" indent="-285750">
              <a:buFont typeface="Arial" panose="020B0604020202020204" pitchFamily="34" charset="0"/>
              <a:buChar char="•"/>
            </a:pPr>
            <a:r>
              <a:rPr lang="en-GB" dirty="0">
                <a:latin typeface="+mj-lt"/>
              </a:rPr>
              <a:t>World Health Day</a:t>
            </a:r>
          </a:p>
          <a:p>
            <a:pPr marL="285750" indent="-285750">
              <a:buFont typeface="Arial" panose="020B0604020202020204" pitchFamily="34" charset="0"/>
              <a:buChar char="•"/>
            </a:pPr>
            <a:r>
              <a:rPr lang="en-GB" dirty="0">
                <a:latin typeface="+mj-lt"/>
              </a:rPr>
              <a:t>Tuberculosis awareness</a:t>
            </a:r>
          </a:p>
          <a:p>
            <a:pPr marL="285750" indent="-285750">
              <a:buFont typeface="Arial" panose="020B0604020202020204" pitchFamily="34" charset="0"/>
              <a:buChar char="•"/>
            </a:pPr>
            <a:r>
              <a:rPr lang="en-GB" dirty="0">
                <a:latin typeface="+mj-lt"/>
              </a:rPr>
              <a:t>Anticancer Campaign</a:t>
            </a:r>
          </a:p>
          <a:p>
            <a:pPr marL="285750" indent="-285750">
              <a:buFont typeface="Arial" panose="020B0604020202020204" pitchFamily="34" charset="0"/>
              <a:buChar char="•"/>
            </a:pPr>
            <a:r>
              <a:rPr lang="en-GB" dirty="0">
                <a:latin typeface="+mj-lt"/>
              </a:rPr>
              <a:t>Road Traffic Accident awareness campaign</a:t>
            </a:r>
          </a:p>
          <a:p>
            <a:pPr marL="285750" indent="-285750">
              <a:buFont typeface="Arial" panose="020B0604020202020204" pitchFamily="34" charset="0"/>
              <a:buChar char="•"/>
            </a:pPr>
            <a:r>
              <a:rPr lang="en-GB" dirty="0">
                <a:latin typeface="+mj-lt"/>
              </a:rPr>
              <a:t>Osteoporosis Awareness Campaign</a:t>
            </a:r>
          </a:p>
          <a:p>
            <a:pPr marL="285750" indent="-285750">
              <a:buFont typeface="Arial" panose="020B0604020202020204" pitchFamily="34" charset="0"/>
              <a:buChar char="•"/>
            </a:pPr>
            <a:r>
              <a:rPr lang="en-GB" dirty="0">
                <a:latin typeface="+mj-lt"/>
              </a:rPr>
              <a:t>Breast Feeding Awareness</a:t>
            </a:r>
          </a:p>
          <a:p>
            <a:pPr marL="285750" indent="-285750">
              <a:buFont typeface="Arial" panose="020B0604020202020204" pitchFamily="34" charset="0"/>
              <a:buChar char="•"/>
            </a:pPr>
            <a:r>
              <a:rPr lang="en-GB" dirty="0">
                <a:latin typeface="+mj-lt"/>
              </a:rPr>
              <a:t>Anaemia Awareness Drive</a:t>
            </a:r>
          </a:p>
          <a:p>
            <a:pPr marL="285750" indent="-285750">
              <a:buFont typeface="Arial" panose="020B0604020202020204" pitchFamily="34" charset="0"/>
              <a:buChar char="•"/>
            </a:pPr>
            <a:r>
              <a:rPr lang="en-GB" dirty="0">
                <a:latin typeface="+mj-lt"/>
              </a:rPr>
              <a:t>Plantation Drive</a:t>
            </a:r>
          </a:p>
          <a:p>
            <a:pPr marL="285750" indent="-285750">
              <a:buFont typeface="Arial" panose="020B0604020202020204" pitchFamily="34" charset="0"/>
              <a:buChar char="•"/>
            </a:pPr>
            <a:r>
              <a:rPr lang="en-GB" dirty="0">
                <a:latin typeface="+mj-lt"/>
              </a:rPr>
              <a:t>Dr Ruth </a:t>
            </a:r>
            <a:r>
              <a:rPr lang="en-GB" dirty="0" err="1">
                <a:latin typeface="+mj-lt"/>
              </a:rPr>
              <a:t>pfau</a:t>
            </a:r>
            <a:r>
              <a:rPr lang="en-GB" dirty="0">
                <a:latin typeface="+mj-lt"/>
              </a:rPr>
              <a:t> Film Festival</a:t>
            </a:r>
          </a:p>
          <a:p>
            <a:pPr marL="285750" indent="-285750">
              <a:buFont typeface="Arial" panose="020B0604020202020204" pitchFamily="34" charset="0"/>
              <a:buChar char="•"/>
            </a:pPr>
            <a:r>
              <a:rPr lang="en-GB" dirty="0">
                <a:latin typeface="+mj-lt"/>
              </a:rPr>
              <a:t>Markhor fitness Club</a:t>
            </a:r>
          </a:p>
        </p:txBody>
      </p:sp>
    </p:spTree>
    <p:extLst>
      <p:ext uri="{BB962C8B-B14F-4D97-AF65-F5344CB8AC3E}">
        <p14:creationId xmlns:p14="http://schemas.microsoft.com/office/powerpoint/2010/main" val="278126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3B066F-3ADB-447A-AA63-15ED99262DD2}"/>
              </a:ext>
            </a:extLst>
          </p:cNvPr>
          <p:cNvPicPr>
            <a:picLocks noChangeAspect="1"/>
          </p:cNvPicPr>
          <p:nvPr/>
        </p:nvPicPr>
        <p:blipFill rotWithShape="1">
          <a:blip r:embed="rId2">
            <a:extLst>
              <a:ext uri="{28A0092B-C50C-407E-A947-70E740481C1C}">
                <a14:useLocalDpi xmlns:a14="http://schemas.microsoft.com/office/drawing/2010/main" val="0"/>
              </a:ext>
            </a:extLst>
          </a:blip>
          <a:srcRect t="15550" r="2752" b="10053"/>
          <a:stretch/>
        </p:blipFill>
        <p:spPr>
          <a:xfrm>
            <a:off x="7101108" y="2142775"/>
            <a:ext cx="5050347" cy="3652645"/>
          </a:xfrm>
          <a:prstGeom prst="rect">
            <a:avLst/>
          </a:prstGeom>
        </p:spPr>
      </p:pic>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798A01DD-5904-4CC5-9C9C-175ABEBEE3B5}"/>
              </a:ext>
            </a:extLst>
          </p:cNvPr>
          <p:cNvSpPr txBox="1"/>
          <p:nvPr/>
        </p:nvSpPr>
        <p:spPr>
          <a:xfrm>
            <a:off x="1032324" y="1066416"/>
            <a:ext cx="10098314" cy="954107"/>
          </a:xfrm>
          <a:prstGeom prst="rect">
            <a:avLst/>
          </a:prstGeom>
          <a:noFill/>
        </p:spPr>
        <p:txBody>
          <a:bodyPr wrap="square">
            <a:spAutoFit/>
          </a:bodyPr>
          <a:lstStyle/>
          <a:p>
            <a:pPr algn="ctr"/>
            <a:r>
              <a:rPr lang="en-GB" sz="2800" b="1" dirty="0">
                <a:solidFill>
                  <a:srgbClr val="002060"/>
                </a:solidFill>
                <a:latin typeface="+mj-lt"/>
              </a:rPr>
              <a:t>World Hepatitis Day Seminar</a:t>
            </a:r>
          </a:p>
          <a:p>
            <a:pPr algn="ctr"/>
            <a:endParaRPr lang="en-GB" sz="2800" b="1" dirty="0">
              <a:solidFill>
                <a:srgbClr val="002060"/>
              </a:solidFill>
              <a:latin typeface="+mj-lt"/>
            </a:endParaRPr>
          </a:p>
        </p:txBody>
      </p:sp>
      <p:sp>
        <p:nvSpPr>
          <p:cNvPr id="8" name="TextBox 7">
            <a:extLst>
              <a:ext uri="{FF2B5EF4-FFF2-40B4-BE49-F238E27FC236}">
                <a16:creationId xmlns:a16="http://schemas.microsoft.com/office/drawing/2014/main" id="{CA460699-440F-4042-8A71-8DDF5291E9B3}"/>
              </a:ext>
            </a:extLst>
          </p:cNvPr>
          <p:cNvSpPr txBox="1"/>
          <p:nvPr/>
        </p:nvSpPr>
        <p:spPr>
          <a:xfrm>
            <a:off x="1186538" y="2333694"/>
            <a:ext cx="5914570" cy="3970318"/>
          </a:xfrm>
          <a:prstGeom prst="rect">
            <a:avLst/>
          </a:prstGeom>
          <a:noFill/>
        </p:spPr>
        <p:txBody>
          <a:bodyPr wrap="square">
            <a:spAutoFit/>
          </a:bodyPr>
          <a:lstStyle/>
          <a:p>
            <a:pPr algn="l"/>
            <a:r>
              <a:rPr lang="en-GB" b="1" i="0" dirty="0">
                <a:solidFill>
                  <a:srgbClr val="002060"/>
                </a:solidFill>
                <a:effectLst/>
                <a:latin typeface="+mj-lt"/>
              </a:rPr>
              <a:t>PROJECT DETAILS</a:t>
            </a:r>
          </a:p>
          <a:p>
            <a:pPr algn="l"/>
            <a:endParaRPr lang="en-GB" b="0" i="0" dirty="0">
              <a:solidFill>
                <a:srgbClr val="050505"/>
              </a:solidFill>
              <a:effectLst/>
              <a:latin typeface="+mj-lt"/>
            </a:endParaRPr>
          </a:p>
          <a:p>
            <a:pPr algn="l"/>
            <a:r>
              <a:rPr lang="en-GB" b="0" i="0" dirty="0">
                <a:solidFill>
                  <a:srgbClr val="050505"/>
                </a:solidFill>
                <a:effectLst/>
                <a:latin typeface="+mj-lt"/>
              </a:rPr>
              <a:t>On July 27, 2022, IPAC Foundation, VFAHT, RCAP, DHA and Shifa4U organized a seminar at Rawalpindi Medical University to observe World Hepatitis Day, 2022.</a:t>
            </a:r>
          </a:p>
          <a:p>
            <a:pPr algn="l"/>
            <a:endParaRPr lang="en-GB" b="0" i="0" dirty="0">
              <a:solidFill>
                <a:srgbClr val="050505"/>
              </a:solidFill>
              <a:effectLst/>
              <a:latin typeface="+mj-lt"/>
            </a:endParaRPr>
          </a:p>
          <a:p>
            <a:pPr algn="l"/>
            <a:r>
              <a:rPr lang="en-GB" b="0" i="0" dirty="0">
                <a:solidFill>
                  <a:srgbClr val="050505"/>
                </a:solidFill>
                <a:effectLst/>
                <a:latin typeface="+mj-lt"/>
              </a:rPr>
              <a:t>Prof. </a:t>
            </a:r>
            <a:r>
              <a:rPr lang="en-GB" b="0" i="0" dirty="0" err="1">
                <a:solidFill>
                  <a:srgbClr val="050505"/>
                </a:solidFill>
                <a:effectLst/>
                <a:latin typeface="+mj-lt"/>
              </a:rPr>
              <a:t>Dr.</a:t>
            </a:r>
            <a:r>
              <a:rPr lang="en-GB" b="0" i="0" dirty="0">
                <a:solidFill>
                  <a:srgbClr val="050505"/>
                </a:solidFill>
                <a:effectLst/>
                <a:latin typeface="+mj-lt"/>
              </a:rPr>
              <a:t> Umar (SI) (Vice Chancellor, RMU), M. Sameer </a:t>
            </a:r>
            <a:r>
              <a:rPr lang="en-GB" b="0" i="0" dirty="0" err="1">
                <a:solidFill>
                  <a:srgbClr val="050505"/>
                </a:solidFill>
                <a:effectLst/>
                <a:latin typeface="+mj-lt"/>
              </a:rPr>
              <a:t>Shafi</a:t>
            </a:r>
            <a:r>
              <a:rPr lang="en-GB" b="0" i="0" dirty="0">
                <a:solidFill>
                  <a:srgbClr val="050505"/>
                </a:solidFill>
                <a:effectLst/>
                <a:latin typeface="+mj-lt"/>
              </a:rPr>
              <a:t>, MD (Chairman, Board of Trustees, IPAC Foundation), Prof. </a:t>
            </a:r>
            <a:r>
              <a:rPr lang="en-GB" b="0" i="0" dirty="0" err="1">
                <a:solidFill>
                  <a:srgbClr val="050505"/>
                </a:solidFill>
                <a:effectLst/>
                <a:latin typeface="+mj-lt"/>
              </a:rPr>
              <a:t>Dr.</a:t>
            </a:r>
            <a:r>
              <a:rPr lang="en-GB" b="0" i="0" dirty="0">
                <a:solidFill>
                  <a:srgbClr val="050505"/>
                </a:solidFill>
                <a:effectLst/>
                <a:latin typeface="+mj-lt"/>
              </a:rPr>
              <a:t> Tayyab Saeed Akhtar (Consultant, Gastroenterologist), </a:t>
            </a:r>
            <a:r>
              <a:rPr lang="en-GB" b="0" i="0" dirty="0" err="1">
                <a:solidFill>
                  <a:srgbClr val="050505"/>
                </a:solidFill>
                <a:effectLst/>
                <a:latin typeface="+mj-lt"/>
              </a:rPr>
              <a:t>Dr.</a:t>
            </a:r>
            <a:r>
              <a:rPr lang="en-GB" b="0" i="0" dirty="0">
                <a:solidFill>
                  <a:srgbClr val="050505"/>
                </a:solidFill>
                <a:effectLst/>
                <a:latin typeface="+mj-lt"/>
              </a:rPr>
              <a:t> </a:t>
            </a:r>
            <a:r>
              <a:rPr lang="en-GB" b="0" i="0" dirty="0" err="1">
                <a:solidFill>
                  <a:srgbClr val="050505"/>
                </a:solidFill>
                <a:effectLst/>
                <a:latin typeface="+mj-lt"/>
              </a:rPr>
              <a:t>Lubna</a:t>
            </a:r>
            <a:r>
              <a:rPr lang="en-GB" b="0" i="0" dirty="0">
                <a:solidFill>
                  <a:srgbClr val="050505"/>
                </a:solidFill>
                <a:effectLst/>
                <a:latin typeface="+mj-lt"/>
              </a:rPr>
              <a:t> </a:t>
            </a:r>
            <a:r>
              <a:rPr lang="en-GB" b="0" i="0" dirty="0" err="1">
                <a:solidFill>
                  <a:srgbClr val="050505"/>
                </a:solidFill>
                <a:effectLst/>
                <a:latin typeface="+mj-lt"/>
              </a:rPr>
              <a:t>Ishaq</a:t>
            </a:r>
            <a:r>
              <a:rPr lang="en-GB" b="0" i="0" dirty="0">
                <a:solidFill>
                  <a:srgbClr val="050505"/>
                </a:solidFill>
                <a:effectLst/>
                <a:latin typeface="+mj-lt"/>
              </a:rPr>
              <a:t> (CEO, District Health Authority, Rawalpindi), </a:t>
            </a:r>
            <a:r>
              <a:rPr lang="en-GB" b="0" i="0" dirty="0" err="1">
                <a:solidFill>
                  <a:srgbClr val="050505"/>
                </a:solidFill>
                <a:effectLst/>
                <a:latin typeface="+mj-lt"/>
              </a:rPr>
              <a:t>Dr.</a:t>
            </a:r>
            <a:r>
              <a:rPr lang="en-GB" b="0" i="0" dirty="0">
                <a:solidFill>
                  <a:srgbClr val="050505"/>
                </a:solidFill>
                <a:effectLst/>
                <a:latin typeface="+mj-lt"/>
              </a:rPr>
              <a:t> Ehsan Ghani (District Health Officer, Rawalpindi), and Prof. </a:t>
            </a:r>
            <a:r>
              <a:rPr lang="en-GB" b="0" i="0" dirty="0" err="1">
                <a:solidFill>
                  <a:srgbClr val="050505"/>
                </a:solidFill>
                <a:effectLst/>
                <a:latin typeface="+mj-lt"/>
              </a:rPr>
              <a:t>Dr.</a:t>
            </a:r>
            <a:r>
              <a:rPr lang="en-GB" b="0" i="0" dirty="0">
                <a:solidFill>
                  <a:srgbClr val="050505"/>
                </a:solidFill>
                <a:effectLst/>
                <a:latin typeface="+mj-lt"/>
              </a:rPr>
              <a:t> Syed Arshad Sabir (Dean of Community Medicine, RMU) were the guests at the ceremony.</a:t>
            </a:r>
          </a:p>
          <a:p>
            <a:pPr algn="l"/>
            <a:endParaRPr lang="en-GB" b="0" i="0" dirty="0">
              <a:solidFill>
                <a:srgbClr val="050505"/>
              </a:solidFill>
              <a:effectLst/>
              <a:latin typeface="+mj-lt"/>
            </a:endParaRPr>
          </a:p>
        </p:txBody>
      </p:sp>
    </p:spTree>
    <p:extLst>
      <p:ext uri="{BB962C8B-B14F-4D97-AF65-F5344CB8AC3E}">
        <p14:creationId xmlns:p14="http://schemas.microsoft.com/office/powerpoint/2010/main" val="14255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8" name="TextBox 7">
            <a:extLst>
              <a:ext uri="{FF2B5EF4-FFF2-40B4-BE49-F238E27FC236}">
                <a16:creationId xmlns:a16="http://schemas.microsoft.com/office/drawing/2014/main" id="{1C8225B7-140C-4CEE-AF6F-C5738047013E}"/>
              </a:ext>
            </a:extLst>
          </p:cNvPr>
          <p:cNvSpPr txBox="1"/>
          <p:nvPr/>
        </p:nvSpPr>
        <p:spPr>
          <a:xfrm>
            <a:off x="1491340" y="2482641"/>
            <a:ext cx="4913085" cy="2585323"/>
          </a:xfrm>
          <a:prstGeom prst="rect">
            <a:avLst/>
          </a:prstGeom>
          <a:noFill/>
        </p:spPr>
        <p:txBody>
          <a:bodyPr wrap="square">
            <a:spAutoFit/>
          </a:bodyPr>
          <a:lstStyle/>
          <a:p>
            <a:pPr algn="l"/>
            <a:r>
              <a:rPr lang="en-GB" b="1" dirty="0">
                <a:solidFill>
                  <a:srgbClr val="002060"/>
                </a:solidFill>
                <a:latin typeface="+mj-lt"/>
              </a:rPr>
              <a:t>OBJECTIVES</a:t>
            </a:r>
          </a:p>
          <a:p>
            <a:pPr algn="l"/>
            <a:endParaRPr lang="en-GB" b="0" i="0" dirty="0">
              <a:solidFill>
                <a:srgbClr val="050505"/>
              </a:solidFill>
              <a:effectLst/>
              <a:latin typeface="+mj-lt"/>
            </a:endParaRPr>
          </a:p>
          <a:p>
            <a:pPr algn="l"/>
            <a:r>
              <a:rPr lang="en-GB" b="0" i="0" dirty="0">
                <a:solidFill>
                  <a:srgbClr val="050505"/>
                </a:solidFill>
                <a:effectLst/>
                <a:latin typeface="+mj-lt"/>
              </a:rPr>
              <a:t>The purpose of this seminar was to raise awareness among the medical students regarding the importance of taking right actions at the right time. The speakers emphasized upon spreading awareness among people regarding the disease as it can be easily prevented and cured through timely diagnosis and proper treatment.</a:t>
            </a:r>
          </a:p>
        </p:txBody>
      </p:sp>
      <p:pic>
        <p:nvPicPr>
          <p:cNvPr id="9" name="Picture 8">
            <a:extLst>
              <a:ext uri="{FF2B5EF4-FFF2-40B4-BE49-F238E27FC236}">
                <a16:creationId xmlns:a16="http://schemas.microsoft.com/office/drawing/2014/main" id="{6EE10D98-6610-4F1E-84FF-298260A3F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272" y="1967594"/>
            <a:ext cx="5440127" cy="3615418"/>
          </a:xfrm>
          <a:prstGeom prst="rect">
            <a:avLst/>
          </a:prstGeom>
        </p:spPr>
      </p:pic>
      <p:sp>
        <p:nvSpPr>
          <p:cNvPr id="10" name="TextBox 9">
            <a:extLst>
              <a:ext uri="{FF2B5EF4-FFF2-40B4-BE49-F238E27FC236}">
                <a16:creationId xmlns:a16="http://schemas.microsoft.com/office/drawing/2014/main" id="{A26E1885-FACF-405C-BB16-E5067B609D0E}"/>
              </a:ext>
            </a:extLst>
          </p:cNvPr>
          <p:cNvSpPr txBox="1"/>
          <p:nvPr/>
        </p:nvSpPr>
        <p:spPr>
          <a:xfrm>
            <a:off x="1032324" y="1066416"/>
            <a:ext cx="10098314" cy="954107"/>
          </a:xfrm>
          <a:prstGeom prst="rect">
            <a:avLst/>
          </a:prstGeom>
          <a:noFill/>
        </p:spPr>
        <p:txBody>
          <a:bodyPr wrap="square">
            <a:spAutoFit/>
          </a:bodyPr>
          <a:lstStyle/>
          <a:p>
            <a:pPr algn="ctr"/>
            <a:r>
              <a:rPr lang="en-GB" sz="2800" b="1" dirty="0">
                <a:solidFill>
                  <a:srgbClr val="002060"/>
                </a:solidFill>
                <a:latin typeface="+mj-lt"/>
              </a:rPr>
              <a:t>World Hepatitis Day Seminar</a:t>
            </a:r>
          </a:p>
          <a:p>
            <a:pPr algn="ctr"/>
            <a:endParaRPr lang="en-GB" sz="2800" b="1" dirty="0">
              <a:solidFill>
                <a:srgbClr val="002060"/>
              </a:solidFill>
              <a:latin typeface="+mj-lt"/>
            </a:endParaRPr>
          </a:p>
        </p:txBody>
      </p:sp>
    </p:spTree>
    <p:extLst>
      <p:ext uri="{BB962C8B-B14F-4D97-AF65-F5344CB8AC3E}">
        <p14:creationId xmlns:p14="http://schemas.microsoft.com/office/powerpoint/2010/main" val="3511446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10" name="TextBox 9">
            <a:extLst>
              <a:ext uri="{FF2B5EF4-FFF2-40B4-BE49-F238E27FC236}">
                <a16:creationId xmlns:a16="http://schemas.microsoft.com/office/drawing/2014/main" id="{A22D47BA-B07A-4BB3-850C-AC61F98D7105}"/>
              </a:ext>
            </a:extLst>
          </p:cNvPr>
          <p:cNvSpPr txBox="1"/>
          <p:nvPr/>
        </p:nvSpPr>
        <p:spPr>
          <a:xfrm>
            <a:off x="4680857" y="1063953"/>
            <a:ext cx="6371770" cy="523220"/>
          </a:xfrm>
          <a:prstGeom prst="rect">
            <a:avLst/>
          </a:prstGeom>
          <a:noFill/>
        </p:spPr>
        <p:txBody>
          <a:bodyPr wrap="square">
            <a:spAutoFit/>
          </a:bodyPr>
          <a:lstStyle/>
          <a:p>
            <a:r>
              <a:rPr lang="en-GB" sz="2800" b="1" dirty="0">
                <a:solidFill>
                  <a:srgbClr val="002060"/>
                </a:solidFill>
                <a:latin typeface="+mj-lt"/>
              </a:rPr>
              <a:t>Nurture Yourself</a:t>
            </a:r>
            <a:endParaRPr lang="en-GB" sz="2800" dirty="0"/>
          </a:p>
        </p:txBody>
      </p:sp>
      <p:sp>
        <p:nvSpPr>
          <p:cNvPr id="16" name="TextBox 15">
            <a:extLst>
              <a:ext uri="{FF2B5EF4-FFF2-40B4-BE49-F238E27FC236}">
                <a16:creationId xmlns:a16="http://schemas.microsoft.com/office/drawing/2014/main" id="{913E5917-04D5-4BD3-8BDC-00AF8C73B546}"/>
              </a:ext>
            </a:extLst>
          </p:cNvPr>
          <p:cNvSpPr txBox="1"/>
          <p:nvPr/>
        </p:nvSpPr>
        <p:spPr>
          <a:xfrm>
            <a:off x="1491340" y="2152878"/>
            <a:ext cx="4434114" cy="3139321"/>
          </a:xfrm>
          <a:prstGeom prst="rect">
            <a:avLst/>
          </a:prstGeom>
          <a:noFill/>
        </p:spPr>
        <p:txBody>
          <a:bodyPr wrap="square">
            <a:spAutoFit/>
          </a:bodyPr>
          <a:lstStyle/>
          <a:p>
            <a:r>
              <a:rPr lang="en-GB" b="1" i="0" dirty="0">
                <a:solidFill>
                  <a:srgbClr val="002060"/>
                </a:solidFill>
                <a:effectLst/>
                <a:latin typeface="+mj-lt"/>
              </a:rPr>
              <a:t>PROJECT DETAILS</a:t>
            </a:r>
          </a:p>
          <a:p>
            <a:endParaRPr lang="en-GB" b="1" i="0" dirty="0">
              <a:solidFill>
                <a:srgbClr val="002060"/>
              </a:solidFill>
              <a:effectLst/>
              <a:latin typeface="+mj-lt"/>
            </a:endParaRPr>
          </a:p>
          <a:p>
            <a:r>
              <a:rPr lang="en-GB" b="0" i="0" dirty="0">
                <a:solidFill>
                  <a:srgbClr val="050505"/>
                </a:solidFill>
                <a:effectLst/>
                <a:latin typeface="+mj-lt"/>
              </a:rPr>
              <a:t>NURTURE YOURSELF series of 5 sessions is not a talk, it's not a one time event. it's a way of life. A director of all the GOOD THINGS we fail to appreciate and enjoy in life</a:t>
            </a:r>
          </a:p>
          <a:p>
            <a:r>
              <a:rPr lang="en-GB" dirty="0">
                <a:solidFill>
                  <a:srgbClr val="050505"/>
                </a:solidFill>
                <a:latin typeface="+mj-lt"/>
              </a:rPr>
              <a:t>Session 1 - The Mountain is You</a:t>
            </a:r>
          </a:p>
          <a:p>
            <a:r>
              <a:rPr lang="en-GB" dirty="0">
                <a:solidFill>
                  <a:srgbClr val="050505"/>
                </a:solidFill>
                <a:latin typeface="+mj-lt"/>
              </a:rPr>
              <a:t>Session 2 - Inner Child Hearing</a:t>
            </a:r>
          </a:p>
          <a:p>
            <a:r>
              <a:rPr lang="en-GB" dirty="0">
                <a:solidFill>
                  <a:srgbClr val="050505"/>
                </a:solidFill>
                <a:latin typeface="+mj-lt"/>
              </a:rPr>
              <a:t>Session 3 - Self Worth 101 </a:t>
            </a:r>
          </a:p>
          <a:p>
            <a:r>
              <a:rPr lang="en-GB" dirty="0">
                <a:solidFill>
                  <a:srgbClr val="050505"/>
                </a:solidFill>
                <a:latin typeface="+mj-lt"/>
              </a:rPr>
              <a:t>Session 4 - I Hear Your Silence</a:t>
            </a:r>
          </a:p>
          <a:p>
            <a:r>
              <a:rPr lang="en-GB" dirty="0">
                <a:solidFill>
                  <a:srgbClr val="050505"/>
                </a:solidFill>
                <a:latin typeface="+mj-lt"/>
              </a:rPr>
              <a:t>Session 5 - I See  You Love</a:t>
            </a:r>
            <a:endParaRPr lang="en-GB" dirty="0">
              <a:latin typeface="+mj-lt"/>
            </a:endParaRPr>
          </a:p>
        </p:txBody>
      </p:sp>
      <p:pic>
        <p:nvPicPr>
          <p:cNvPr id="14" name="Picture 13">
            <a:extLst>
              <a:ext uri="{FF2B5EF4-FFF2-40B4-BE49-F238E27FC236}">
                <a16:creationId xmlns:a16="http://schemas.microsoft.com/office/drawing/2014/main" id="{A6783339-FFBC-417D-A22A-EB6F66B6BDC5}"/>
              </a:ext>
            </a:extLst>
          </p:cNvPr>
          <p:cNvPicPr>
            <a:picLocks noChangeAspect="1"/>
          </p:cNvPicPr>
          <p:nvPr/>
        </p:nvPicPr>
        <p:blipFill rotWithShape="1">
          <a:blip r:embed="rId4">
            <a:extLst>
              <a:ext uri="{28A0092B-C50C-407E-A947-70E740481C1C}">
                <a14:useLocalDpi xmlns:a14="http://schemas.microsoft.com/office/drawing/2010/main" val="0"/>
              </a:ext>
            </a:extLst>
          </a:blip>
          <a:srcRect t="26243" r="-357" b="1"/>
          <a:stretch/>
        </p:blipFill>
        <p:spPr>
          <a:xfrm>
            <a:off x="6161324" y="1968954"/>
            <a:ext cx="6030676" cy="3825093"/>
          </a:xfrm>
          <a:prstGeom prst="rect">
            <a:avLst/>
          </a:prstGeom>
        </p:spPr>
      </p:pic>
    </p:spTree>
    <p:extLst>
      <p:ext uri="{BB962C8B-B14F-4D97-AF65-F5344CB8AC3E}">
        <p14:creationId xmlns:p14="http://schemas.microsoft.com/office/powerpoint/2010/main" val="4258263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E3CB9687-DB11-4D22-B50D-853BFBE953B5}"/>
              </a:ext>
            </a:extLst>
          </p:cNvPr>
          <p:cNvSpPr txBox="1"/>
          <p:nvPr/>
        </p:nvSpPr>
        <p:spPr>
          <a:xfrm>
            <a:off x="1226457" y="1997838"/>
            <a:ext cx="4869543" cy="3970318"/>
          </a:xfrm>
          <a:prstGeom prst="rect">
            <a:avLst/>
          </a:prstGeom>
          <a:noFill/>
        </p:spPr>
        <p:txBody>
          <a:bodyPr wrap="square">
            <a:spAutoFit/>
          </a:bodyPr>
          <a:lstStyle/>
          <a:p>
            <a:r>
              <a:rPr lang="en-GB" b="1" i="0" dirty="0">
                <a:solidFill>
                  <a:srgbClr val="002060"/>
                </a:solidFill>
                <a:effectLst/>
                <a:latin typeface="+mj-lt"/>
              </a:rPr>
              <a:t>OBJECTIVES</a:t>
            </a:r>
          </a:p>
          <a:p>
            <a:endParaRPr lang="en-GB" b="1" i="0" dirty="0">
              <a:solidFill>
                <a:srgbClr val="002060"/>
              </a:solidFill>
              <a:effectLst/>
              <a:latin typeface="+mj-lt"/>
            </a:endParaRPr>
          </a:p>
          <a:p>
            <a:r>
              <a:rPr lang="en-GB" b="0" i="0" dirty="0">
                <a:solidFill>
                  <a:srgbClr val="050505"/>
                </a:solidFill>
                <a:effectLst/>
                <a:latin typeface="+mj-lt"/>
              </a:rPr>
              <a:t>It talks about Self Compassion. Self Love. Self Sabotage. Why we don't work towards our goals even though we want to.</a:t>
            </a:r>
          </a:p>
          <a:p>
            <a:r>
              <a:rPr lang="en-GB" b="0" i="0" dirty="0">
                <a:solidFill>
                  <a:srgbClr val="050505"/>
                </a:solidFill>
                <a:effectLst/>
                <a:latin typeface="+mj-lt"/>
              </a:rPr>
              <a:t>The ethics of Giving and taking</a:t>
            </a:r>
            <a:br>
              <a:rPr lang="en-GB" dirty="0">
                <a:latin typeface="+mj-lt"/>
              </a:rPr>
            </a:br>
            <a:r>
              <a:rPr lang="en-GB" b="0" i="0" dirty="0">
                <a:solidFill>
                  <a:srgbClr val="050505"/>
                </a:solidFill>
                <a:effectLst/>
                <a:latin typeface="+mj-lt"/>
              </a:rPr>
              <a:t>Effective Communication to form healthy bonds</a:t>
            </a:r>
          </a:p>
          <a:p>
            <a:r>
              <a:rPr lang="en-GB" b="0" i="0" dirty="0">
                <a:solidFill>
                  <a:srgbClr val="050505"/>
                </a:solidFill>
                <a:effectLst/>
                <a:latin typeface="+mj-lt"/>
              </a:rPr>
              <a:t>It encourages the attendees to courageously talk about it. The first step towards Healing is to Acknowledge the issue, and then to compassionately channelize it and let it go. The attendees will be equipped with relaxation techniques to not go into a debilitating state while they talk about their rock bottoms.</a:t>
            </a:r>
            <a:endParaRPr lang="en-GB" dirty="0">
              <a:latin typeface="+mj-lt"/>
            </a:endParaRPr>
          </a:p>
        </p:txBody>
      </p:sp>
      <p:pic>
        <p:nvPicPr>
          <p:cNvPr id="8" name="Picture 7">
            <a:extLst>
              <a:ext uri="{FF2B5EF4-FFF2-40B4-BE49-F238E27FC236}">
                <a16:creationId xmlns:a16="http://schemas.microsoft.com/office/drawing/2014/main" id="{968F36E0-4BAE-4FA7-9121-7B4DEC770905}"/>
              </a:ext>
            </a:extLst>
          </p:cNvPr>
          <p:cNvPicPr>
            <a:picLocks noChangeAspect="1"/>
          </p:cNvPicPr>
          <p:nvPr/>
        </p:nvPicPr>
        <p:blipFill rotWithShape="1">
          <a:blip r:embed="rId4">
            <a:extLst>
              <a:ext uri="{28A0092B-C50C-407E-A947-70E740481C1C}">
                <a14:useLocalDpi xmlns:a14="http://schemas.microsoft.com/office/drawing/2010/main" val="0"/>
              </a:ext>
            </a:extLst>
          </a:blip>
          <a:srcRect t="30407"/>
          <a:stretch/>
        </p:blipFill>
        <p:spPr>
          <a:xfrm>
            <a:off x="5936343" y="2249714"/>
            <a:ext cx="6183088" cy="3541485"/>
          </a:xfrm>
          <a:prstGeom prst="rect">
            <a:avLst/>
          </a:prstGeom>
        </p:spPr>
      </p:pic>
      <p:sp>
        <p:nvSpPr>
          <p:cNvPr id="9" name="TextBox 8">
            <a:extLst>
              <a:ext uri="{FF2B5EF4-FFF2-40B4-BE49-F238E27FC236}">
                <a16:creationId xmlns:a16="http://schemas.microsoft.com/office/drawing/2014/main" id="{42A61BE6-F0A9-4BDF-B5C7-DD9D4722EE4B}"/>
              </a:ext>
            </a:extLst>
          </p:cNvPr>
          <p:cNvSpPr txBox="1"/>
          <p:nvPr/>
        </p:nvSpPr>
        <p:spPr>
          <a:xfrm>
            <a:off x="4680857" y="1063953"/>
            <a:ext cx="6371770" cy="523220"/>
          </a:xfrm>
          <a:prstGeom prst="rect">
            <a:avLst/>
          </a:prstGeom>
          <a:noFill/>
        </p:spPr>
        <p:txBody>
          <a:bodyPr wrap="square">
            <a:spAutoFit/>
          </a:bodyPr>
          <a:lstStyle/>
          <a:p>
            <a:r>
              <a:rPr lang="en-GB" sz="2800" b="1" dirty="0">
                <a:solidFill>
                  <a:srgbClr val="002060"/>
                </a:solidFill>
                <a:latin typeface="+mj-lt"/>
              </a:rPr>
              <a:t>Nurture Yourself</a:t>
            </a:r>
            <a:endParaRPr lang="en-GB" sz="2800" dirty="0"/>
          </a:p>
        </p:txBody>
      </p:sp>
    </p:spTree>
    <p:extLst>
      <p:ext uri="{BB962C8B-B14F-4D97-AF65-F5344CB8AC3E}">
        <p14:creationId xmlns:p14="http://schemas.microsoft.com/office/powerpoint/2010/main" val="663295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D-31A1-480D-B120-DD0D54BE0B2D}"/>
              </a:ext>
            </a:extLst>
          </p:cNvPr>
          <p:cNvSpPr>
            <a:spLocks noGrp="1"/>
          </p:cNvSpPr>
          <p:nvPr>
            <p:ph type="title"/>
          </p:nvPr>
        </p:nvSpPr>
        <p:spPr>
          <a:xfrm>
            <a:off x="838200" y="0"/>
            <a:ext cx="10515600" cy="1325563"/>
          </a:xfrm>
        </p:spPr>
        <p:txBody>
          <a:bodyPr>
            <a:normAutofit/>
          </a:bodyPr>
          <a:lstStyle/>
          <a:p>
            <a:pPr algn="ctr"/>
            <a:r>
              <a:rPr lang="en-GB" sz="3600" dirty="0"/>
              <a:t>RAWALIAN COMMUNITY AWARENESS PROGRAM</a:t>
            </a:r>
          </a:p>
        </p:txBody>
      </p:sp>
      <p:pic>
        <p:nvPicPr>
          <p:cNvPr id="5" name="Content Placeholder 4">
            <a:extLst>
              <a:ext uri="{FF2B5EF4-FFF2-40B4-BE49-F238E27FC236}">
                <a16:creationId xmlns:a16="http://schemas.microsoft.com/office/drawing/2014/main" id="{1CFC8F44-47C4-4127-9A86-6C1C9BE95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26" y="58285"/>
            <a:ext cx="1335314" cy="1335314"/>
          </a:xfrm>
        </p:spPr>
      </p:pic>
      <p:pic>
        <p:nvPicPr>
          <p:cNvPr id="7" name="Picture 6">
            <a:extLst>
              <a:ext uri="{FF2B5EF4-FFF2-40B4-BE49-F238E27FC236}">
                <a16:creationId xmlns:a16="http://schemas.microsoft.com/office/drawing/2014/main" id="{2B05F9D0-953D-4DCF-91B7-BEE10634D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485" y="-643391"/>
            <a:ext cx="2728686" cy="2728686"/>
          </a:xfrm>
          <a:prstGeom prst="rect">
            <a:avLst/>
          </a:prstGeom>
        </p:spPr>
      </p:pic>
      <p:sp>
        <p:nvSpPr>
          <p:cNvPr id="6" name="TextBox 5">
            <a:extLst>
              <a:ext uri="{FF2B5EF4-FFF2-40B4-BE49-F238E27FC236}">
                <a16:creationId xmlns:a16="http://schemas.microsoft.com/office/drawing/2014/main" id="{D24E8555-338A-41CD-B481-BFD66AC97C0E}"/>
              </a:ext>
            </a:extLst>
          </p:cNvPr>
          <p:cNvSpPr txBox="1"/>
          <p:nvPr/>
        </p:nvSpPr>
        <p:spPr>
          <a:xfrm>
            <a:off x="2600325" y="979754"/>
            <a:ext cx="7343779" cy="523220"/>
          </a:xfrm>
          <a:prstGeom prst="rect">
            <a:avLst/>
          </a:prstGeom>
          <a:noFill/>
        </p:spPr>
        <p:txBody>
          <a:bodyPr wrap="square">
            <a:spAutoFit/>
          </a:bodyPr>
          <a:lstStyle/>
          <a:p>
            <a:r>
              <a:rPr lang="en-GB" sz="2800" b="1" dirty="0">
                <a:solidFill>
                  <a:srgbClr val="002060"/>
                </a:solidFill>
                <a:latin typeface="+mj-lt"/>
              </a:rPr>
              <a:t>SAFE MOTHERHOOD AWARENESS CAMPAIGN</a:t>
            </a:r>
            <a:endParaRPr lang="en-GB" sz="2800" dirty="0"/>
          </a:p>
        </p:txBody>
      </p:sp>
      <p:sp>
        <p:nvSpPr>
          <p:cNvPr id="9" name="TextBox 8">
            <a:extLst>
              <a:ext uri="{FF2B5EF4-FFF2-40B4-BE49-F238E27FC236}">
                <a16:creationId xmlns:a16="http://schemas.microsoft.com/office/drawing/2014/main" id="{FB4430A8-58A6-4915-B155-EC0B4F36A904}"/>
              </a:ext>
            </a:extLst>
          </p:cNvPr>
          <p:cNvSpPr txBox="1"/>
          <p:nvPr/>
        </p:nvSpPr>
        <p:spPr>
          <a:xfrm>
            <a:off x="1320799" y="2085295"/>
            <a:ext cx="4434114" cy="3416320"/>
          </a:xfrm>
          <a:prstGeom prst="rect">
            <a:avLst/>
          </a:prstGeom>
          <a:noFill/>
        </p:spPr>
        <p:txBody>
          <a:bodyPr wrap="square">
            <a:spAutoFit/>
          </a:bodyPr>
          <a:lstStyle/>
          <a:p>
            <a:r>
              <a:rPr lang="en-GB" b="1" i="0" dirty="0">
                <a:solidFill>
                  <a:srgbClr val="002060"/>
                </a:solidFill>
                <a:effectLst/>
                <a:latin typeface="+mj-lt"/>
              </a:rPr>
              <a:t>PROJECT DETAILS</a:t>
            </a:r>
          </a:p>
          <a:p>
            <a:endParaRPr lang="en-GB" b="1" i="0" dirty="0">
              <a:solidFill>
                <a:srgbClr val="002060"/>
              </a:solidFill>
              <a:effectLst/>
              <a:latin typeface="+mj-lt"/>
            </a:endParaRPr>
          </a:p>
          <a:p>
            <a:r>
              <a:rPr lang="en-GB" dirty="0">
                <a:solidFill>
                  <a:srgbClr val="050505"/>
                </a:solidFill>
                <a:latin typeface="+mj-lt"/>
              </a:rPr>
              <a:t>PHASE 1</a:t>
            </a:r>
          </a:p>
          <a:p>
            <a:r>
              <a:rPr lang="en-GB" b="0" i="0" dirty="0">
                <a:solidFill>
                  <a:srgbClr val="050505"/>
                </a:solidFill>
                <a:effectLst/>
                <a:latin typeface="+mj-lt"/>
              </a:rPr>
              <a:t>Team RCAP had a Capacity building session for Safe motherhood awareness campaign regarding contraception and family planning, where our team members visited Gynae Wards Unit 1 &amp; 2 of Holy Family Hospital and Gynae unit BBH, </a:t>
            </a:r>
            <a:r>
              <a:rPr lang="en-GB" b="0" i="0" dirty="0" err="1">
                <a:solidFill>
                  <a:srgbClr val="050505"/>
                </a:solidFill>
                <a:effectLst/>
                <a:latin typeface="+mj-lt"/>
              </a:rPr>
              <a:t>Rwp</a:t>
            </a:r>
            <a:endParaRPr lang="en-GB" b="0" i="0" dirty="0">
              <a:solidFill>
                <a:srgbClr val="050505"/>
              </a:solidFill>
              <a:effectLst/>
              <a:latin typeface="+mj-lt"/>
            </a:endParaRPr>
          </a:p>
          <a:p>
            <a:r>
              <a:rPr lang="en-GB" dirty="0">
                <a:solidFill>
                  <a:srgbClr val="050505"/>
                </a:solidFill>
                <a:latin typeface="+mj-lt"/>
              </a:rPr>
              <a:t>PHASE 2</a:t>
            </a:r>
          </a:p>
          <a:p>
            <a:r>
              <a:rPr lang="en-GB" dirty="0">
                <a:latin typeface="+mj-lt"/>
              </a:rPr>
              <a:t>Awareness regarding family planning, contraception and distributed pamphlets</a:t>
            </a:r>
          </a:p>
        </p:txBody>
      </p:sp>
      <p:pic>
        <p:nvPicPr>
          <p:cNvPr id="11" name="Picture 10">
            <a:extLst>
              <a:ext uri="{FF2B5EF4-FFF2-40B4-BE49-F238E27FC236}">
                <a16:creationId xmlns:a16="http://schemas.microsoft.com/office/drawing/2014/main" id="{7DDC4F60-264F-4D14-9126-E5EB912DD256}"/>
              </a:ext>
            </a:extLst>
          </p:cNvPr>
          <p:cNvPicPr>
            <a:picLocks noChangeAspect="1"/>
          </p:cNvPicPr>
          <p:nvPr/>
        </p:nvPicPr>
        <p:blipFill rotWithShape="1">
          <a:blip r:embed="rId4">
            <a:extLst>
              <a:ext uri="{28A0092B-C50C-407E-A947-70E740481C1C}">
                <a14:useLocalDpi xmlns:a14="http://schemas.microsoft.com/office/drawing/2010/main" val="0"/>
              </a:ext>
            </a:extLst>
          </a:blip>
          <a:srcRect l="6944" t="10833" r="5863" b="3333"/>
          <a:stretch/>
        </p:blipFill>
        <p:spPr>
          <a:xfrm>
            <a:off x="6329362" y="1671639"/>
            <a:ext cx="5557837" cy="4872036"/>
          </a:xfrm>
          <a:prstGeom prst="rect">
            <a:avLst/>
          </a:prstGeom>
        </p:spPr>
      </p:pic>
    </p:spTree>
    <p:extLst>
      <p:ext uri="{BB962C8B-B14F-4D97-AF65-F5344CB8AC3E}">
        <p14:creationId xmlns:p14="http://schemas.microsoft.com/office/powerpoint/2010/main" val="818964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2796</Words>
  <Application>Microsoft Office PowerPoint</Application>
  <PresentationFormat>Widescreen</PresentationFormat>
  <Paragraphs>262</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Symbol</vt:lpstr>
      <vt:lpstr>Office Theme</vt:lpstr>
      <vt:lpstr>RAWALIAN COMMUNITY AWARENESS PROGRAM  "A word can make the world better” </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lpstr>RAWALIAN COMMUNITY AWARENESS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RAWALIAN COMMUNITY AWARENESS PROGRAM</dc:title>
  <dc:creator>Saad Asif</dc:creator>
  <cp:lastModifiedBy>Saad Asif</cp:lastModifiedBy>
  <cp:revision>20</cp:revision>
  <dcterms:created xsi:type="dcterms:W3CDTF">2022-07-28T14:45:53Z</dcterms:created>
  <dcterms:modified xsi:type="dcterms:W3CDTF">2022-10-27T16:34:24Z</dcterms:modified>
</cp:coreProperties>
</file>