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57" r:id="rId3"/>
    <p:sldId id="258" r:id="rId4"/>
    <p:sldId id="279" r:id="rId5"/>
    <p:sldId id="260" r:id="rId6"/>
    <p:sldId id="261" r:id="rId7"/>
    <p:sldId id="262" r:id="rId8"/>
    <p:sldId id="404" r:id="rId9"/>
    <p:sldId id="264" r:id="rId10"/>
    <p:sldId id="405" r:id="rId11"/>
    <p:sldId id="266" r:id="rId12"/>
    <p:sldId id="267" r:id="rId13"/>
    <p:sldId id="268" r:id="rId14"/>
    <p:sldId id="269" r:id="rId15"/>
    <p:sldId id="270" r:id="rId16"/>
    <p:sldId id="403" r:id="rId17"/>
    <p:sldId id="272" r:id="rId18"/>
    <p:sldId id="273" r:id="rId19"/>
    <p:sldId id="274" r:id="rId20"/>
    <p:sldId id="275" r:id="rId21"/>
    <p:sldId id="277" r:id="rId22"/>
    <p:sldId id="40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D1F"/>
    <a:srgbClr val="058E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71" autoAdjust="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1ADFE-8881-46FC-A41F-DB8C0B8C5D33}" type="datetimeFigureOut">
              <a:rPr lang="en-PK" smtClean="0"/>
              <a:t>05/11/2022</a:t>
            </a:fld>
            <a:endParaRPr lang="en-P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633E3F-B0F7-485E-93F8-7B5B0DE68D22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78138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633E3F-B0F7-485E-93F8-7B5B0DE68D22}" type="slidenum">
              <a:rPr lang="en-PK" smtClean="0"/>
              <a:t>9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667210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0F8CF-692C-4963-8B5E-D1C0928CF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7714388" cy="326063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419655-1613-4CC0-BBE9-BD2CB2C3C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612" y="4848464"/>
            <a:ext cx="7714388" cy="1085849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67FFF-6BC4-4DF0-BC55-B2C3BFD8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89830-A1B7-484B-832C-F64A558BD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A8F727-72C8-47A9-8E54-AD8459028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ED5540-64E5-4258-ABA4-753F07B71B38}"/>
              </a:ext>
            </a:extLst>
          </p:cNvPr>
          <p:cNvCxnSpPr>
            <a:cxnSpLocks/>
          </p:cNvCxnSpPr>
          <p:nvPr/>
        </p:nvCxnSpPr>
        <p:spPr>
          <a:xfrm>
            <a:off x="1524000" y="457150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008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8A5DE-E5C6-4DB9-AD28-8F1EAC6F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63E08E-9B2D-4740-9AC6-D5E1CFB95F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29566" y="2229957"/>
            <a:ext cx="9238434" cy="3866043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E3736-E8AA-4F58-9D3A-27050B287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95E84-15BC-478B-9DAB-15025867B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9D98F-E0A8-4254-A957-7F17811D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DE70F5-2276-4F91-9FC2-8DA4B5288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4000" y="1467699"/>
            <a:ext cx="1758461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856C5-C2FD-45E4-A631-AC06B5495B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82312" y="1467699"/>
            <a:ext cx="7839379" cy="4628301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336EA-B6DD-4115-9C67-79A24C86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A668B-1DAB-449C-9BA4-7B1572A22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6567E-119D-4C98-93FF-73A332803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04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EF94C-BCB1-4F4C-AF70-DD2A5C4E3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5445"/>
            <a:ext cx="9238434" cy="857559"/>
          </a:xfrm>
        </p:spPr>
        <p:txBody>
          <a:bodyPr anchor="b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09B75-A057-44B5-872F-DF01BDC8E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9566" y="2286000"/>
            <a:ext cx="9238434" cy="381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06260C-3219-4812-88F2-3162D37F2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62B73-9C01-4BE3-A199-782BE6EBA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761492-EB56-4454-9D2A-8BB94AACB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2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80A128-A52A-402C-865B-1BF08D7F04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900447-3778-4AB7-ACB3-7C2313FE9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1745" y="1287554"/>
            <a:ext cx="8284963" cy="3113064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910C9-BA3C-4D31-9C62-2C2408591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1744" y="4619707"/>
            <a:ext cx="7722256" cy="1476293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2E8A-6B69-406B-A3DF-0A1B76832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665CF-4461-4BB8-8F3A-ED1CB1084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98B27-5EF3-49F4-B3CE-F3CF419AE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19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3F3BA-5AD5-4F15-97B2-E4652D1D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13411"/>
            <a:ext cx="9238434" cy="88959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997B8-1FD3-40E6-A486-256EB41DB7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9566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3F4D8-AA9A-4AF7-86EA-E4D797B98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35565"/>
            <a:ext cx="4495800" cy="396043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08823E-BC08-4810-9BFF-35D2EA2AE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D2BFB-BB2C-4C4A-A6E1-DD223C2BE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D369B2-12F8-4583-8A7F-523C9A3EF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6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717F-84B9-44BA-8DD6-680394AB1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79150"/>
            <a:ext cx="9238434" cy="8239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217D6-7448-4625-964F-5D82F65F11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7" y="2013217"/>
            <a:ext cx="4495799" cy="70423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3A534C-0B54-4327-99C0-4F0019FD2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9567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9D4A63-0795-4B74-8C11-5FE7944118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13215"/>
            <a:ext cx="4495800" cy="70423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800" b="0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D16F3-F747-441B-9854-27225954DE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048000"/>
            <a:ext cx="4495800" cy="304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8168E2-6B97-486E-B0E4-4E7F5CDBB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5D3E2B-2F4E-4347-A8E9-27EB7D035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FC4F5-6876-414E-9E30-84706A3F5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0D2F04-5474-46B9-B838-858CDF4AB2D2}"/>
              </a:ext>
            </a:extLst>
          </p:cNvPr>
          <p:cNvCxnSpPr>
            <a:cxnSpLocks/>
          </p:cNvCxnSpPr>
          <p:nvPr/>
        </p:nvCxnSpPr>
        <p:spPr>
          <a:xfrm>
            <a:off x="6270727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ADEE893-BE45-47F3-BCF0-02424B3503CC}"/>
              </a:ext>
            </a:extLst>
          </p:cNvPr>
          <p:cNvSpPr/>
          <p:nvPr/>
        </p:nvSpPr>
        <p:spPr>
          <a:xfrm>
            <a:off x="-1171838" y="4592406"/>
            <a:ext cx="808262" cy="38971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B5178A-4501-4B56-8BF1-D083D7B021CE}"/>
              </a:ext>
            </a:extLst>
          </p:cNvPr>
          <p:cNvCxnSpPr>
            <a:cxnSpLocks/>
          </p:cNvCxnSpPr>
          <p:nvPr/>
        </p:nvCxnSpPr>
        <p:spPr>
          <a:xfrm>
            <a:off x="1524000" y="2876662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4460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2109C6-041C-42BA-B507-8EA298046ED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7BF877-20DD-40F4-AEA8-E1B6D5350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7DC874-15B5-4338-B7D1-8E393AB4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66BAE3-24C5-483F-9141-D860A265E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9AEEB4-66F8-4008-B616-804FB9D9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8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46C975-8FFB-4A4B-9213-774EE390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BA744F-475D-4105-8E4A-025815549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FA64C-7966-4D6F-88D7-4B89F2A1D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45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4ED5F-AB94-4DCF-8971-B8B2B55A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40" y="1558944"/>
            <a:ext cx="3279689" cy="1864196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EE4CB-68CF-4BF3-A891-8277AFD13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0"/>
            <a:ext cx="5333999" cy="5334000"/>
          </a:xfrm>
        </p:spPr>
        <p:txBody>
          <a:bodyPr anchor="ctr"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92E72-B66D-40EE-B182-5585382A6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43741" y="3649682"/>
            <a:ext cx="3233096" cy="1933605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3B694-B050-45F3-AE6F-A86A129F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8AE423-9CA5-46B3-96B1-7586AD02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4B973D-F1F7-47BC-996D-6100B7C89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E9949-4A1F-4DA9-9B75-A6180F954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543" y="1383126"/>
            <a:ext cx="3289886" cy="2045874"/>
          </a:xfrm>
        </p:spPr>
        <p:txBody>
          <a:bodyPr anchor="b"/>
          <a:lstStyle>
            <a:lvl1pPr algn="r"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A8D794-C670-4569-93D9-0FF8B35AA7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1" y="762000"/>
            <a:ext cx="5333999" cy="53340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2486F6-AE67-4B34-B8E2-0B7576DC2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3544" y="3649682"/>
            <a:ext cx="3243292" cy="1684317"/>
          </a:xfrm>
        </p:spPr>
        <p:txBody>
          <a:bodyPr/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98B11C-BB63-49A6-B488-29D4FBF8E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B07E4-CDF9-4C88-A2F3-04620E58224D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4B9166-6D36-4F0A-9ADD-33D49A0C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B22B8F-7760-41B3-9053-DD90255B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71E98-A417-4ECC-ACEB-C0490C20D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05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4152A-7FE0-4708-B7C1-DBEC8F133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566" y="1041621"/>
            <a:ext cx="9238434" cy="8613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11AB53-BAF9-439D-9451-47193CF2F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9566" y="2285999"/>
            <a:ext cx="9238434" cy="381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96D9F-562A-496F-A530-A561994DC5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1087" y="4891318"/>
            <a:ext cx="26732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3C2B07E4-CDF9-4C88-A2F3-04620E58224D}" type="datetimeFigureOut">
              <a:rPr lang="en-US" smtClean="0"/>
              <a:pPr/>
              <a:t>11/5/2022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60FE-AAC3-4FAE-9EB4-BCAE72D95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73021" y="1609893"/>
            <a:ext cx="2669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77EDB2-8F31-42FA-B253-62D2414663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2908" y="3219853"/>
            <a:ext cx="629653" cy="429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EFE71E98-A417-4ECC-ACEB-C0490C20DB0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91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130000"/>
        </a:lnSpc>
        <a:spcBef>
          <a:spcPts val="10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466344" indent="0" algn="l" defTabSz="914400" rtl="0" eaLnBrk="1" latinLnBrk="0" hangingPunct="1">
        <a:lnSpc>
          <a:spcPct val="130000"/>
        </a:lnSpc>
        <a:spcBef>
          <a:spcPts val="500"/>
        </a:spcBef>
        <a:buSzPct val="85000"/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640080" indent="-182880" algn="l" defTabSz="914400" rtl="0" eaLnBrk="1" latinLnBrk="0" hangingPunct="1">
        <a:lnSpc>
          <a:spcPct val="13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0">
          <p15:clr>
            <a:srgbClr val="F26B43"/>
          </p15:clr>
        </p15:guide>
        <p15:guide id="2" pos="3840">
          <p15:clr>
            <a:srgbClr val="F26B43"/>
          </p15:clr>
        </p15:guide>
        <p15:guide id="3" pos="7200">
          <p15:clr>
            <a:srgbClr val="F26B43"/>
          </p15:clr>
        </p15:guide>
        <p15:guide id="4" pos="6720">
          <p15:clr>
            <a:srgbClr val="F26B43"/>
          </p15:clr>
        </p15:guide>
        <p15:guide id="16" pos="480">
          <p15:clr>
            <a:srgbClr val="F26B43"/>
          </p15:clr>
        </p15:guide>
        <p15:guide id="23" orient="horz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C3281D-A46F-4842-9340-4CBC29E1B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Ocean wave on a sandy beach">
            <a:extLst>
              <a:ext uri="{FF2B5EF4-FFF2-40B4-BE49-F238E27FC236}">
                <a16:creationId xmlns:a16="http://schemas.microsoft.com/office/drawing/2014/main" id="{6AA9EEFD-322D-43C0-942D-C49F9C193D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978" r="-2" b="126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"/>
          <p:cNvSpPr>
            <a:spLocks noGrp="1"/>
          </p:cNvSpPr>
          <p:nvPr>
            <p:ph type="ctrTitle"/>
          </p:nvPr>
        </p:nvSpPr>
        <p:spPr>
          <a:xfrm>
            <a:off x="1429612" y="1013984"/>
            <a:ext cx="6952388" cy="3260635"/>
          </a:xfrm>
        </p:spPr>
        <p:txBody>
          <a:bodyPr>
            <a:norm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4578595"/>
            <a:ext cx="971155" cy="0"/>
          </a:xfrm>
          <a:prstGeom prst="line">
            <a:avLst/>
          </a:prstGeom>
          <a:ln w="317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>
            <a:extLst>
              <a:ext uri="{FF2B5EF4-FFF2-40B4-BE49-F238E27FC236}">
                <a16:creationId xmlns:a16="http://schemas.microsoft.com/office/drawing/2014/main" id="{4BE67EB5-6BA4-B842-9622-750CD89E0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2000" cy="6858000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57C5393-5DF0-4410-8C5E-466BEB350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484" y="658860"/>
            <a:ext cx="1837678" cy="18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22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6A041-7247-46D3-90E4-17FE95B9E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198" y="333220"/>
            <a:ext cx="9238434" cy="857559"/>
          </a:xfrm>
        </p:spPr>
        <p:txBody>
          <a:bodyPr/>
          <a:lstStyle/>
          <a:p>
            <a:r>
              <a:rPr lang="en-US" dirty="0">
                <a:highlight>
                  <a:srgbClr val="058E96"/>
                </a:highlight>
              </a:rPr>
              <a:t>Awareness sessions for kids</a:t>
            </a:r>
            <a:endParaRPr lang="en-PK" dirty="0">
              <a:highlight>
                <a:srgbClr val="058E96"/>
              </a:highligh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21E2-0DD3-4C3E-9A99-EC75C002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842" y="1523999"/>
            <a:ext cx="6277521" cy="512872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000" dirty="0"/>
              <a:t>Self Defense sessions … a total of 4 sessions from 14</a:t>
            </a:r>
            <a:r>
              <a:rPr lang="en-US" sz="2000" baseline="30000" dirty="0"/>
              <a:t>th</a:t>
            </a:r>
            <a:r>
              <a:rPr lang="en-US" sz="2000" dirty="0"/>
              <a:t> to 21</a:t>
            </a:r>
            <a:r>
              <a:rPr lang="en-US" sz="2000" baseline="30000" dirty="0"/>
              <a:t>st</a:t>
            </a:r>
            <a:r>
              <a:rPr lang="en-US" sz="2000" dirty="0"/>
              <a:t> Oct 2021</a:t>
            </a:r>
            <a:endParaRPr lang="en-PK" sz="2000" dirty="0"/>
          </a:p>
          <a:p>
            <a:pPr lvl="0"/>
            <a:r>
              <a:rPr lang="en-US" sz="2000" dirty="0"/>
              <a:t>Climate change awareness session -6</a:t>
            </a:r>
            <a:r>
              <a:rPr lang="en-US" sz="2000" baseline="30000" dirty="0"/>
              <a:t>th</a:t>
            </a:r>
            <a:r>
              <a:rPr lang="en-US" sz="2000" dirty="0"/>
              <a:t> Nov 2022 (collaborative event with </a:t>
            </a:r>
            <a:r>
              <a:rPr lang="en-US" sz="2000" dirty="0" err="1"/>
              <a:t>YLCians</a:t>
            </a:r>
            <a:r>
              <a:rPr lang="en-US" sz="2000" dirty="0"/>
              <a:t>)</a:t>
            </a:r>
            <a:endParaRPr lang="en-PK" sz="2000" dirty="0"/>
          </a:p>
          <a:p>
            <a:pPr lvl="0"/>
            <a:r>
              <a:rPr lang="en-US" sz="2000" dirty="0"/>
              <a:t>Dengue Awareness session along with sports for the kids 13</a:t>
            </a:r>
            <a:r>
              <a:rPr lang="en-US" sz="2000" baseline="30000" dirty="0"/>
              <a:t>th</a:t>
            </a:r>
            <a:r>
              <a:rPr lang="en-US" sz="2000" dirty="0"/>
              <a:t> Nov 2021 (Collaborative event with OHEC and THP)</a:t>
            </a:r>
            <a:endParaRPr lang="en-PK" sz="2000" dirty="0"/>
          </a:p>
          <a:p>
            <a:pPr lvl="0"/>
            <a:r>
              <a:rPr lang="en-US" sz="2000" dirty="0"/>
              <a:t>Independence day, Eid Milad un Nabi , </a:t>
            </a:r>
            <a:r>
              <a:rPr lang="en-US" sz="2000" dirty="0" err="1"/>
              <a:t>Iqbals</a:t>
            </a:r>
            <a:r>
              <a:rPr lang="en-US" sz="2000" dirty="0"/>
              <a:t> Day celebrations with the intent to familiarize the kids with importance of each event.</a:t>
            </a:r>
            <a:endParaRPr lang="en-PK" sz="2000" dirty="0"/>
          </a:p>
          <a:p>
            <a:pPr lvl="0"/>
            <a:r>
              <a:rPr lang="en-US" sz="2000" dirty="0"/>
              <a:t>Session on Good and Bad Touch 15</a:t>
            </a:r>
            <a:r>
              <a:rPr lang="en-US" sz="2000" baseline="30000" dirty="0"/>
              <a:t>th</a:t>
            </a:r>
            <a:r>
              <a:rPr lang="en-US" sz="2000" dirty="0"/>
              <a:t> Oct 2022 (Collaborative event with TVS)</a:t>
            </a:r>
            <a:endParaRPr lang="en-PK" sz="2000" dirty="0"/>
          </a:p>
          <a:p>
            <a:endParaRPr lang="en-PK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3570BB-463F-4EC7-BF6A-F55AA6B5E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0" t="7754" r="618" b="37144"/>
          <a:stretch/>
        </p:blipFill>
        <p:spPr>
          <a:xfrm>
            <a:off x="6913984" y="1887466"/>
            <a:ext cx="4917232" cy="3778898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964CC2-95C5-41AA-886A-CE6981E503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639" y="191335"/>
            <a:ext cx="1332664" cy="13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37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8283D-7DF6-7344-B8D0-FB6F22E2B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DEA416E-3AFB-8C45-A9BA-1AD6B93D48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0BFB1C-4B76-464B-B418-A5E0A1A99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448" y="369170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44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85BD4-0A1E-5B4A-A310-6224E570C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E4955F1-EFE2-6D4E-8637-5BFD3A709B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756451-B8E9-4FC2-A622-CA29034F4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78" y="4230772"/>
            <a:ext cx="1258662" cy="125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63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69EBF-E7A5-1847-BD18-F4869C530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A9AE0C-B119-1B46-9D5F-D21D26245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9956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5A547-FDD8-1E4C-954D-CEC2B0AD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6766FD-06FC-7549-8CE5-801F9809B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  <a:ln>
            <a:solidFill>
              <a:srgbClr val="121D1F"/>
            </a:solidFill>
          </a:ln>
        </p:spPr>
      </p:pic>
    </p:spTree>
    <p:extLst>
      <p:ext uri="{BB962C8B-B14F-4D97-AF65-F5344CB8AC3E}">
        <p14:creationId xmlns:p14="http://schemas.microsoft.com/office/powerpoint/2010/main" val="34294249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6DC6F-CEA0-E44A-9A1C-C7C9C4E1D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6C07DB6-A72B-1749-91D5-B57ED0840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3D6C916-56A4-4F0B-9D1F-6F7A950479B2}"/>
              </a:ext>
            </a:extLst>
          </p:cNvPr>
          <p:cNvSpPr/>
          <p:nvPr/>
        </p:nvSpPr>
        <p:spPr>
          <a:xfrm>
            <a:off x="3048000" y="1018500"/>
            <a:ext cx="6096000" cy="4821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admissions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 startAt="27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kids are already enrolled in schools and 23 new admissions are in process.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Eid fest 18 - 28</a:t>
            </a:r>
            <a:r>
              <a:rPr lang="en-US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April 2022</a:t>
            </a:r>
            <a:r>
              <a:rPr lang="en-US" b="1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228600"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Eid fest covering 8 orphanages and 2 old homes of twin cities was arranged where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gifts and ration was presented. Donations collected for this fest were Rs. </a:t>
            </a:r>
            <a:r>
              <a:rPr lang="en-US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74,390.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drives</a:t>
            </a:r>
            <a:endParaRPr lang="en-PK" sz="1400" dirty="0"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228600" indent="228600" algn="just">
              <a:lnSpc>
                <a:spcPct val="107000"/>
              </a:lnSpc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Community drives are conducted to discuss the problems of kids with their parents and raise awareness about education at Arya Mohalla and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Marrir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 total of 4 community drives were conducted dated 27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 2021, 16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Jan 2022 , 26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Aug 2022 and 17</a:t>
            </a:r>
            <a:r>
              <a:rPr lang="en-US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Oct 2022.</a:t>
            </a:r>
            <a:endParaRPr lang="en-PK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1318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CBACA8-7790-4A12-A69E-3BFFCE6101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noProof="0" dirty="0"/>
              <a:t>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7C02B2-AA8D-45AD-8B20-83C3A51B6A2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noProof="0" dirty="0"/>
              <a:t>1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0ED897-38DA-4BBB-A705-03CC82D12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173472"/>
            <a:ext cx="8333222" cy="1147969"/>
          </a:xfrm>
        </p:spPr>
        <p:txBody>
          <a:bodyPr>
            <a:noAutofit/>
          </a:bodyPr>
          <a:lstStyle/>
          <a:p>
            <a:r>
              <a:rPr lang="en-US" sz="3600" dirty="0"/>
              <a:t>STEP AHEAD WELFARE SOCIETY</a:t>
            </a:r>
            <a:br>
              <a:rPr lang="en-US" sz="3600" dirty="0"/>
            </a:br>
            <a:r>
              <a:rPr lang="en-GB" sz="2800" dirty="0"/>
              <a:t>RAWALPINDI MEDICAL UNIVERSITY</a:t>
            </a:r>
            <a:endParaRPr lang="en-PK" sz="2800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BF7296B-0863-42DE-AE20-64D02E75CD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5599655"/>
              </p:ext>
            </p:extLst>
          </p:nvPr>
        </p:nvGraphicFramePr>
        <p:xfrm>
          <a:off x="573665" y="2136710"/>
          <a:ext cx="10573306" cy="4237918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2708755">
                  <a:extLst>
                    <a:ext uri="{9D8B030D-6E8A-4147-A177-3AD203B41FA5}">
                      <a16:colId xmlns:a16="http://schemas.microsoft.com/office/drawing/2014/main" val="2778989233"/>
                    </a:ext>
                  </a:extLst>
                </a:gridCol>
                <a:gridCol w="4103666">
                  <a:extLst>
                    <a:ext uri="{9D8B030D-6E8A-4147-A177-3AD203B41FA5}">
                      <a16:colId xmlns:a16="http://schemas.microsoft.com/office/drawing/2014/main" val="98279783"/>
                    </a:ext>
                  </a:extLst>
                </a:gridCol>
                <a:gridCol w="3760885">
                  <a:extLst>
                    <a:ext uri="{9D8B030D-6E8A-4147-A177-3AD203B41FA5}">
                      <a16:colId xmlns:a16="http://schemas.microsoft.com/office/drawing/2014/main" val="989681513"/>
                    </a:ext>
                  </a:extLst>
                </a:gridCol>
              </a:tblGrid>
              <a:tr h="419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#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effectLst/>
                        </a:rPr>
                        <a:t>UNIVERSITY NAME </a:t>
                      </a:r>
                      <a:endParaRPr lang="en-PK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AMOUNT GIVEN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7880981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Case 21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Laureate School Al Rasool Campus Multan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 4000/-  (From June 2021 to Feb 2022)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524533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Case 22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St. John’s High school Rawalpindi 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Rs. 6400 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6493736"/>
                  </a:ext>
                </a:extLst>
              </a:tr>
              <a:tr h="594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23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The Women University Multan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Rs. 13000</a:t>
                      </a:r>
                      <a:endParaRPr lang="en-PK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(LOAN)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64913924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24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Allama Iqbal Open University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Rs. 1150/-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8927902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Case 25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Riphah International University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Rs. 54000/-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977362"/>
                  </a:ext>
                </a:extLst>
              </a:tr>
              <a:tr h="594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26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BIMS </a:t>
                      </a:r>
                      <a:endParaRPr lang="en-PK" sz="11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 54,000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5033932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27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Faisalabad Medical University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 24,240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6040868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28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International Islamic Medical College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 50,000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022791"/>
                  </a:ext>
                </a:extLst>
              </a:tr>
              <a:tr h="290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29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UET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Rs20,000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8606841"/>
                  </a:ext>
                </a:extLst>
              </a:tr>
              <a:tr h="5946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Case 30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Sargodha Medical College</a:t>
                      </a:r>
                      <a:endParaRPr lang="en-PK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Rs 49,000</a:t>
                      </a:r>
                      <a:endParaRPr lang="en-PK" sz="1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PK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SimSun" panose="02010600030101010101" pitchFamily="2" charset="-122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743139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90884099-EC93-450F-A65E-C3E7B1CF4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678" y="1494718"/>
            <a:ext cx="10628293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P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cases    : </a:t>
            </a:r>
            <a:r>
              <a:rPr kumimoji="0" lang="en-US" altLang="en-PK" sz="1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endParaRPr kumimoji="0" lang="en-US" altLang="en-PK" sz="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P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amount: Rs, </a:t>
            </a:r>
            <a:r>
              <a:rPr kumimoji="0" lang="en-US" altLang="en-PK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307,790</a:t>
            </a:r>
            <a:endParaRPr kumimoji="0" lang="en-US" altLang="en-PK" sz="10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PK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2887EE67-5FA8-4C97-8963-BE0C6D12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350" y="281880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14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F6F1D-995C-104F-9A70-16BBD936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DB366B1-3E56-6A4B-9BA1-15DDFBE72A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33586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7290E-6C09-0C48-A44D-3E088DB0C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86926B7-5933-4640-8892-9392187EA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66179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464D4-5E68-8D48-8B27-7A8607DE7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9F8B6A-6FD8-0A4A-A321-06BF152B6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4925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0E7715-9D7B-1C40-AC50-E873F3A6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6044509-5917-574F-A8EB-42CB4D8D4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998915-103C-426B-8490-D696D0132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132" y="4778173"/>
            <a:ext cx="1533834" cy="153383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314904-5AAE-4C64-843D-526DADACB966}"/>
              </a:ext>
            </a:extLst>
          </p:cNvPr>
          <p:cNvSpPr/>
          <p:nvPr/>
        </p:nvSpPr>
        <p:spPr>
          <a:xfrm>
            <a:off x="341643" y="1677635"/>
            <a:ext cx="4742823" cy="255454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Step Ahead Welfare Society is a self-financed, non-political organization established by students from RMU and run by students of other  as well. From the past 5 years (being established in 2018). SAWS has been working to impart education in the kids of slums of Rawalpindi by teaching them 5 days a week at Liaquat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</a:rPr>
              <a:t>bagh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1245135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F7BF-D305-5049-9BAD-22F721042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9816A46-D692-1449-9CB8-9EA944876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22BF1C9-9CCF-4E9E-9365-65C81EA5E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815" y="151142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4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F4D3D-ACEC-B74D-B81E-D81DB6FC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2952AF3-6EA0-524F-95F5-D1D2A33A67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5DCA3E-B9D4-4A63-96CE-932007045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207" y="1768926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0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F0436-0D0A-6441-8429-687C01522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C0CCDD1-73E6-FF47-9B68-D147FDCF0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C1BA6-5D2E-40B0-95F7-D83019586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32" y="369170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1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5230-3C4F-A548-95F2-7A410A205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FF39C27-61D4-7B48-A712-43EDF139F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11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3F495-5662-4382-986D-5A1C074FE9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1753" y="143012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8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8A407-03EE-4674-98D3-4B81A8A64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776" y="2146042"/>
            <a:ext cx="3722914" cy="38255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The Society runs a street school in </a:t>
            </a:r>
            <a:r>
              <a:rPr lang="en-US" sz="2000" b="1" dirty="0" err="1"/>
              <a:t>Liaqatbagh</a:t>
            </a:r>
            <a:r>
              <a:rPr lang="en-US" sz="2000" b="1" dirty="0"/>
              <a:t> 5 days a week throughout the year where 50+ kids from the slums of </a:t>
            </a:r>
            <a:r>
              <a:rPr lang="en-US" sz="2000" b="1" dirty="0" err="1"/>
              <a:t>Mareer</a:t>
            </a:r>
            <a:r>
              <a:rPr lang="en-US" sz="2000" b="1" dirty="0"/>
              <a:t> Hasan and Arya Mohalla are being taught free of cost. Other than this camp, important activities throughout the year include</a:t>
            </a:r>
            <a:endParaRPr lang="en-PK" sz="2000" dirty="0"/>
          </a:p>
          <a:p>
            <a:endParaRPr lang="en-PK" sz="20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F744520-E841-4CE2-9FE2-C2764E2BF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9" t="21088" r="32730" b="40136"/>
          <a:stretch/>
        </p:blipFill>
        <p:spPr>
          <a:xfrm>
            <a:off x="4711959" y="1845974"/>
            <a:ext cx="7480041" cy="50042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52BBF3-9F32-4247-971B-0C60BD4A1727}"/>
              </a:ext>
            </a:extLst>
          </p:cNvPr>
          <p:cNvSpPr/>
          <p:nvPr/>
        </p:nvSpPr>
        <p:spPr>
          <a:xfrm>
            <a:off x="734776" y="712208"/>
            <a:ext cx="452918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OVERVIEW OF ACTIVITIES</a:t>
            </a:r>
            <a:endParaRPr lang="en-PK" sz="32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FB20F27-1F8B-44BA-AB2A-A5F8EC6D6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17" y="115020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8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0F888-93FB-B449-A37D-4BB777BBD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9345502-712D-7C4B-A88F-4FD8060C5A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5878" cy="6860182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387743D-8FCA-4597-8C5A-3F0D626DE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957" y="4954997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354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5643A-069F-AB4C-980A-16903161D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1B02456-66F0-9946-B0D6-53613E55E7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" y="0"/>
            <a:ext cx="12192000" cy="6858000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7D7D9D-F9CE-48AB-81B0-A24D4EA41B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917" y="1213811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006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C4DAC-BAEF-494F-B6B0-F7FA389A0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C9865A-6742-FE48-A831-12E3D038B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342" cy="6884631"/>
          </a:xfr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59E703-35BC-403D-A186-282F22F6F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112" y="1045445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178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44C4093-88E3-413D-8E7B-A47F6CA07E58}"/>
              </a:ext>
            </a:extLst>
          </p:cNvPr>
          <p:cNvSpPr/>
          <p:nvPr/>
        </p:nvSpPr>
        <p:spPr>
          <a:xfrm>
            <a:off x="0" y="0"/>
            <a:ext cx="12192000" cy="6475445"/>
          </a:xfrm>
          <a:prstGeom prst="rect">
            <a:avLst/>
          </a:prstGeom>
          <a:solidFill>
            <a:srgbClr val="121D1F"/>
          </a:solidFill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EA98B-652D-4F6A-8F07-B6C89370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47" y="1352939"/>
            <a:ext cx="6208402" cy="4805266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sz="3200" b="1" dirty="0">
                <a:highlight>
                  <a:srgbClr val="058E96"/>
                </a:highlight>
              </a:rPr>
              <a:t>School admissions</a:t>
            </a:r>
            <a:endParaRPr lang="en-PK" sz="3200" b="1" dirty="0">
              <a:highlight>
                <a:srgbClr val="058E96"/>
              </a:highlight>
            </a:endParaRPr>
          </a:p>
          <a:p>
            <a:pPr marL="0" lvl="0" indent="0">
              <a:buNone/>
            </a:pPr>
            <a:r>
              <a:rPr lang="en-US" dirty="0"/>
              <a:t>kids are already enrolled in schools and 23 new admissions are in process.</a:t>
            </a:r>
            <a:endParaRPr lang="en-PK" dirty="0"/>
          </a:p>
          <a:p>
            <a:pPr marL="0" lvl="0" indent="0">
              <a:buNone/>
            </a:pPr>
            <a:r>
              <a:rPr lang="en-US" sz="2800" b="1" dirty="0">
                <a:highlight>
                  <a:srgbClr val="058E96"/>
                </a:highlight>
              </a:rPr>
              <a:t>Eid fest 18 - 28</a:t>
            </a:r>
            <a:r>
              <a:rPr lang="en-US" sz="2800" b="1" baseline="30000" dirty="0">
                <a:highlight>
                  <a:srgbClr val="058E96"/>
                </a:highlight>
              </a:rPr>
              <a:t>th</a:t>
            </a:r>
            <a:r>
              <a:rPr lang="en-US" sz="2800" b="1" dirty="0">
                <a:highlight>
                  <a:srgbClr val="058E96"/>
                </a:highlight>
              </a:rPr>
              <a:t> April 2022</a:t>
            </a:r>
            <a:r>
              <a:rPr lang="en-US" sz="2800" b="1" baseline="30000" dirty="0">
                <a:highlight>
                  <a:srgbClr val="058E96"/>
                </a:highlight>
              </a:rPr>
              <a:t>  </a:t>
            </a:r>
            <a:endParaRPr lang="en-PK" sz="2800" b="1" dirty="0">
              <a:highlight>
                <a:srgbClr val="058E96"/>
              </a:highlight>
            </a:endParaRPr>
          </a:p>
          <a:p>
            <a:r>
              <a:rPr lang="en-US" dirty="0"/>
              <a:t>Eid fest covering 8 orphanages and 2 old homes of twin cities was arranged where </a:t>
            </a:r>
            <a:r>
              <a:rPr lang="en-US" dirty="0" err="1"/>
              <a:t>eid</a:t>
            </a:r>
            <a:r>
              <a:rPr lang="en-US" dirty="0"/>
              <a:t> gifts and ration was presented. Donations collected for this fest were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Rs. 74,390.</a:t>
            </a:r>
            <a:endParaRPr lang="en-PK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lvl="0" indent="0">
              <a:buNone/>
            </a:pPr>
            <a:r>
              <a:rPr lang="en-US" sz="2800" b="1" dirty="0">
                <a:highlight>
                  <a:srgbClr val="058E96"/>
                </a:highlight>
              </a:rPr>
              <a:t>Community drives</a:t>
            </a:r>
            <a:endParaRPr lang="en-PK" sz="2800" b="1" dirty="0">
              <a:highlight>
                <a:srgbClr val="058E96"/>
              </a:highlight>
            </a:endParaRPr>
          </a:p>
          <a:p>
            <a:r>
              <a:rPr lang="en-US" dirty="0"/>
              <a:t>Community drives are conducted to discuss the problems of kids with their parents and raise awareness about education at Arya Mohalla and </a:t>
            </a:r>
            <a:r>
              <a:rPr lang="en-US" dirty="0" err="1"/>
              <a:t>Marrir</a:t>
            </a:r>
            <a:r>
              <a:rPr lang="en-US" dirty="0"/>
              <a:t>. A total of 4 community drives were conducted dated 27</a:t>
            </a:r>
            <a:r>
              <a:rPr lang="en-US" baseline="30000" dirty="0"/>
              <a:t>th</a:t>
            </a:r>
            <a:r>
              <a:rPr lang="en-US" dirty="0"/>
              <a:t> Aug 2021, 16</a:t>
            </a:r>
            <a:r>
              <a:rPr lang="en-US" baseline="30000" dirty="0"/>
              <a:t>th</a:t>
            </a:r>
            <a:r>
              <a:rPr lang="en-US" dirty="0"/>
              <a:t> Jan 2022 , 26</a:t>
            </a:r>
            <a:r>
              <a:rPr lang="en-US" baseline="30000" dirty="0"/>
              <a:t>th</a:t>
            </a:r>
            <a:r>
              <a:rPr lang="en-US" dirty="0"/>
              <a:t> Aug 2022 and 17</a:t>
            </a:r>
            <a:r>
              <a:rPr lang="en-US" baseline="30000" dirty="0"/>
              <a:t>th</a:t>
            </a:r>
            <a:r>
              <a:rPr lang="en-US" dirty="0"/>
              <a:t> Oct 2022.</a:t>
            </a:r>
            <a:endParaRPr lang="en-PK" dirty="0"/>
          </a:p>
          <a:p>
            <a:endParaRPr lang="en-PK" dirty="0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FB77DC-152F-45D4-B55B-BD3C5D7680D1}"/>
              </a:ext>
            </a:extLst>
          </p:cNvPr>
          <p:cNvSpPr/>
          <p:nvPr/>
        </p:nvSpPr>
        <p:spPr>
          <a:xfrm>
            <a:off x="398105" y="382555"/>
            <a:ext cx="74209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058E96"/>
                </a:highlight>
              </a:rPr>
              <a:t>STEP AHEAD WELFARE SOCIETY</a:t>
            </a:r>
            <a:br>
              <a:rPr lang="en-US" sz="3600" dirty="0">
                <a:highlight>
                  <a:srgbClr val="058E96"/>
                </a:highlight>
              </a:rPr>
            </a:br>
            <a:r>
              <a:rPr lang="en-GB" dirty="0">
                <a:highlight>
                  <a:srgbClr val="058E96"/>
                </a:highlight>
              </a:rPr>
              <a:t>RAWALPINDI MEDICAL UNIVERSITY</a:t>
            </a:r>
            <a:endParaRPr lang="en-PK" dirty="0">
              <a:highlight>
                <a:srgbClr val="058E96"/>
              </a:highlight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49F165F6-5288-40B2-A209-017935925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4" t="8707" r="3756" b="27749"/>
          <a:stretch/>
        </p:blipFill>
        <p:spPr>
          <a:xfrm>
            <a:off x="6669421" y="1609310"/>
            <a:ext cx="5368906" cy="3639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B3C55F10-A705-4A48-BAD6-310E49ADE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018" y="360146"/>
            <a:ext cx="968148" cy="96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590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7253C36C-2F7F-154E-9DB9-69A1C5B54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482"/>
          <a:stretch/>
        </p:blipFill>
        <p:spPr>
          <a:xfrm>
            <a:off x="3879" y="179024"/>
            <a:ext cx="7497933" cy="6678976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6F57D3-4BDD-8548-B4D8-F2DD0944C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8128" y="1836828"/>
            <a:ext cx="4429701" cy="4674504"/>
          </a:xfrm>
        </p:spPr>
        <p:txBody>
          <a:bodyPr/>
          <a:lstStyle/>
          <a:p>
            <a:pPr lvl="0" algn="r"/>
            <a:r>
              <a:rPr lang="en-US" sz="2000" dirty="0">
                <a:highlight>
                  <a:srgbClr val="121D1F"/>
                </a:highlight>
              </a:rPr>
              <a:t>Society fund (from members)</a:t>
            </a:r>
            <a:br>
              <a:rPr lang="en-PK" sz="1600" dirty="0">
                <a:highlight>
                  <a:srgbClr val="121D1F"/>
                </a:highlight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  <a:t>Society fund collected 44,650</a:t>
            </a:r>
            <a:br>
              <a:rPr lang="en-P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  <a:t>Society fund Used 16,313</a:t>
            </a:r>
            <a:br>
              <a:rPr lang="en-P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  <a:t>Society mobile bill 5873 2</a:t>
            </a:r>
            <a:br>
              <a:rPr lang="en-PK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</a:b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21D1F"/>
                </a:highlight>
              </a:rPr>
              <a:t> Events 10,440</a:t>
            </a:r>
            <a:br>
              <a:rPr lang="en-PK" sz="1600" dirty="0">
                <a:highlight>
                  <a:srgbClr val="121D1F"/>
                </a:highlight>
              </a:rPr>
            </a:br>
            <a:r>
              <a:rPr lang="en-US" sz="1600" dirty="0">
                <a:highlight>
                  <a:srgbClr val="121D1F"/>
                </a:highlight>
              </a:rPr>
              <a:t> </a:t>
            </a:r>
            <a:br>
              <a:rPr lang="en-PK" sz="1600" dirty="0">
                <a:highlight>
                  <a:srgbClr val="121D1F"/>
                </a:highlight>
              </a:rPr>
            </a:br>
            <a:r>
              <a:rPr lang="en-US" sz="1600" dirty="0">
                <a:highlight>
                  <a:srgbClr val="121D1F"/>
                </a:highlight>
              </a:rPr>
              <a:t>Capital Fund (donations)</a:t>
            </a:r>
            <a:br>
              <a:rPr lang="en-PK" sz="1600" dirty="0">
                <a:highlight>
                  <a:srgbClr val="121D1F"/>
                </a:highlight>
              </a:rPr>
            </a:br>
            <a:r>
              <a:rPr lang="en-US" sz="1400" dirty="0">
                <a:highlight>
                  <a:srgbClr val="121D1F"/>
                </a:highlight>
              </a:rPr>
              <a:t>Total Donations received 615,285</a:t>
            </a:r>
            <a:br>
              <a:rPr lang="en-PK" sz="1400" dirty="0">
                <a:highlight>
                  <a:srgbClr val="121D1F"/>
                </a:highlight>
              </a:rPr>
            </a:br>
            <a:r>
              <a:rPr lang="en-US" sz="1400" dirty="0">
                <a:highlight>
                  <a:srgbClr val="121D1F"/>
                </a:highlight>
              </a:rPr>
              <a:t>Total Expenditure 648,269</a:t>
            </a:r>
            <a:br>
              <a:rPr lang="en-PK" sz="1400" dirty="0">
                <a:highlight>
                  <a:srgbClr val="121D1F"/>
                </a:highlight>
              </a:rPr>
            </a:br>
            <a:r>
              <a:rPr lang="en-US" sz="1400" dirty="0">
                <a:highlight>
                  <a:srgbClr val="121D1F"/>
                </a:highlight>
              </a:rPr>
              <a:t>Fee 463100  </a:t>
            </a:r>
            <a:br>
              <a:rPr lang="en-PK" sz="1400" dirty="0">
                <a:highlight>
                  <a:srgbClr val="121D1F"/>
                </a:highlight>
              </a:rPr>
            </a:br>
            <a:r>
              <a:rPr lang="en-US" sz="1400" dirty="0">
                <a:highlight>
                  <a:srgbClr val="121D1F"/>
                </a:highlight>
              </a:rPr>
              <a:t>Non fee 94369 </a:t>
            </a:r>
            <a:br>
              <a:rPr lang="en-PK" sz="1400" dirty="0">
                <a:highlight>
                  <a:srgbClr val="121D1F"/>
                </a:highlight>
              </a:rPr>
            </a:br>
            <a:r>
              <a:rPr lang="en-US" sz="1400" dirty="0">
                <a:highlight>
                  <a:srgbClr val="121D1F"/>
                </a:highlight>
              </a:rPr>
              <a:t> NUML student Fee 90800</a:t>
            </a:r>
            <a:br>
              <a:rPr lang="en-PK" sz="1400" dirty="0"/>
            </a:br>
            <a:endParaRPr lang="en-US" sz="1600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A3F8B01-AC9B-4832-8C72-6503FE86C6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114" y="179024"/>
            <a:ext cx="1533834" cy="15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20829"/>
      </p:ext>
    </p:extLst>
  </p:cSld>
  <p:clrMapOvr>
    <a:masterClrMapping/>
  </p:clrMapOvr>
</p:sld>
</file>

<file path=ppt/theme/theme1.xml><?xml version="1.0" encoding="utf-8"?>
<a:theme xmlns:a="http://schemas.openxmlformats.org/drawingml/2006/main" name="PortalVTI">
  <a:themeElements>
    <a:clrScheme name="AnalogousFromLightSeed_2SEEDS">
      <a:dk1>
        <a:srgbClr val="000000"/>
      </a:dk1>
      <a:lt1>
        <a:srgbClr val="FFFFFF"/>
      </a:lt1>
      <a:dk2>
        <a:srgbClr val="233A3E"/>
      </a:dk2>
      <a:lt2>
        <a:srgbClr val="E2E4E8"/>
      </a:lt2>
      <a:accent1>
        <a:srgbClr val="C59958"/>
      </a:accent1>
      <a:accent2>
        <a:srgbClr val="D69080"/>
      </a:accent2>
      <a:accent3>
        <a:srgbClr val="A4A565"/>
      </a:accent3>
      <a:accent4>
        <a:srgbClr val="59AF98"/>
      </a:accent4>
      <a:accent5>
        <a:srgbClr val="5DAEBC"/>
      </a:accent5>
      <a:accent6>
        <a:srgbClr val="6996CF"/>
      </a:accent6>
      <a:hlink>
        <a:srgbClr val="6682AC"/>
      </a:hlink>
      <a:folHlink>
        <a:srgbClr val="7F7F7F"/>
      </a:folHlink>
    </a:clrScheme>
    <a:fontScheme name="Earth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rtalVTI" id="{0E0D5035-C7F2-4607-91F4-D5D5F886A15A}" vid="{EAFF3D8B-AC13-4E90-80A9-182200FBC8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603</Words>
  <Application>Microsoft Office PowerPoint</Application>
  <PresentationFormat>Widescreen</PresentationFormat>
  <Paragraphs>68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SimSun</vt:lpstr>
      <vt:lpstr>Arial</vt:lpstr>
      <vt:lpstr>Calibri</vt:lpstr>
      <vt:lpstr>Trade Gothic Next Cond</vt:lpstr>
      <vt:lpstr>Trade Gothic Next Light</vt:lpstr>
      <vt:lpstr>PortalVTI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Society fund (from members) Society fund collected 44,650 Society fund Used 16,313 Society mobile bill 5873 2  Events 10,440   Capital Fund (donations) Total Donations received 615,285 Total Expenditure 648,269 Fee 463100   Non fee 94369   NUML student Fee 90800 </vt:lpstr>
      <vt:lpstr>Awareness sessions for kids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STEP AHEAD WELFARE SOCIETY RAWALPINDI MEDICAL UNIVERSITY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DELL</cp:lastModifiedBy>
  <cp:revision>12</cp:revision>
  <cp:lastPrinted>2022-10-31T15:21:56Z</cp:lastPrinted>
  <dcterms:created xsi:type="dcterms:W3CDTF">2021-09-29T20:23:57Z</dcterms:created>
  <dcterms:modified xsi:type="dcterms:W3CDTF">2022-11-05T07:56:28Z</dcterms:modified>
</cp:coreProperties>
</file>